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6" r:id="rId3"/>
    <p:sldId id="258" r:id="rId4"/>
    <p:sldId id="259" r:id="rId5"/>
    <p:sldId id="260" r:id="rId6"/>
    <p:sldId id="261" r:id="rId7"/>
    <p:sldId id="263" r:id="rId8"/>
    <p:sldId id="264" r:id="rId9"/>
    <p:sldId id="262" r:id="rId10"/>
    <p:sldId id="265" r:id="rId11"/>
    <p:sldId id="266" r:id="rId12"/>
    <p:sldId id="267" r:id="rId13"/>
    <p:sldId id="268" r:id="rId14"/>
    <p:sldId id="269" r:id="rId1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B6E"/>
    <a:srgbClr val="B5B5B5"/>
    <a:srgbClr val="F2471F"/>
    <a:srgbClr val="EA4C1C"/>
    <a:srgbClr val="F14723"/>
    <a:srgbClr val="FFFFFF"/>
    <a:srgbClr val="C90223"/>
    <a:srgbClr val="E3E3E3"/>
    <a:srgbClr val="3C3B98"/>
    <a:srgbClr val="B6E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10A3B-4BEA-4F2A-B9F9-1578FF64E0F8}" type="datetimeFigureOut">
              <a:rPr lang="en-ZA" smtClean="0"/>
              <a:t>2025/08/10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6ACF5-85BE-44E6-AE9A-0ECA79EC0606}" type="slidenum">
              <a:rPr lang="en-ZA" smtClean="0"/>
              <a:t>‹#›</a:t>
            </a:fld>
            <a:endParaRPr lang="en-ZA"/>
          </a:p>
        </p:txBody>
      </p:sp>
    </p:spTree>
    <p:extLst>
      <p:ext uri="{BB962C8B-B14F-4D97-AF65-F5344CB8AC3E}">
        <p14:creationId xmlns:p14="http://schemas.microsoft.com/office/powerpoint/2010/main" val="538620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be presenting my project, Automated Fake News Detection using Machine Learning and BERT. This project tackles the growing challenge of misinformation by combining both classical machine learning and deep learning approaches, with a focus on making results explainable."</a:t>
            </a:r>
            <a:endParaRPr lang="en-ZA" dirty="0"/>
          </a:p>
        </p:txBody>
      </p:sp>
      <p:sp>
        <p:nvSpPr>
          <p:cNvPr id="4" name="Slide Number Placeholder 3"/>
          <p:cNvSpPr>
            <a:spLocks noGrp="1"/>
          </p:cNvSpPr>
          <p:nvPr>
            <p:ph type="sldNum" sz="quarter" idx="5"/>
          </p:nvPr>
        </p:nvSpPr>
        <p:spPr/>
        <p:txBody>
          <a:bodyPr/>
          <a:lstStyle/>
          <a:p>
            <a:fld id="{0906ACF5-85BE-44E6-AE9A-0ECA79EC0606}" type="slidenum">
              <a:rPr lang="en-ZA" smtClean="0"/>
              <a:t>1</a:t>
            </a:fld>
            <a:endParaRPr lang="en-ZA"/>
          </a:p>
        </p:txBody>
      </p:sp>
    </p:spTree>
    <p:extLst>
      <p:ext uri="{BB962C8B-B14F-4D97-AF65-F5344CB8AC3E}">
        <p14:creationId xmlns:p14="http://schemas.microsoft.com/office/powerpoint/2010/main" val="3376073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regularly retraining the models with fresh data, combining AI with human review for high-impact cases, and deploying as a browser extension, content moderation tool, or API service. The implementation path is straightforward: data cleaning, baseline modeling, deep learning enhancement, explainability, and deployment.</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10</a:t>
            </a:fld>
            <a:endParaRPr lang="en-ZA"/>
          </a:p>
        </p:txBody>
      </p:sp>
    </p:spTree>
    <p:extLst>
      <p:ext uri="{BB962C8B-B14F-4D97-AF65-F5344CB8AC3E}">
        <p14:creationId xmlns:p14="http://schemas.microsoft.com/office/powerpoint/2010/main" val="355699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Ethically, there’s risk in bias toward certain sources or topics. No personal data was used here, and all predictions are explainable. This tool should assist, not replace, human judgment, and must be transparent about its limitations.</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11</a:t>
            </a:fld>
            <a:endParaRPr lang="en-ZA"/>
          </a:p>
        </p:txBody>
      </p:sp>
    </p:spTree>
    <p:extLst>
      <p:ext uri="{BB962C8B-B14F-4D97-AF65-F5344CB8AC3E}">
        <p14:creationId xmlns:p14="http://schemas.microsoft.com/office/powerpoint/2010/main" val="3549688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my references are listed in APA format, and the appendix includes supporting visuals, code snippets, and the data dictionary. Thank you for your attention—happy to take any questions.</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13</a:t>
            </a:fld>
            <a:endParaRPr lang="en-ZA"/>
          </a:p>
        </p:txBody>
      </p:sp>
    </p:spTree>
    <p:extLst>
      <p:ext uri="{BB962C8B-B14F-4D97-AF65-F5344CB8AC3E}">
        <p14:creationId xmlns:p14="http://schemas.microsoft.com/office/powerpoint/2010/main" val="104960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 of fake news affects elections, public health, and trust in institutions. With the speed of online news sharing, manual fact-checking simply can’t keep up. My goal was to build an automated system that can flag potentially fake news articles while keeping transparency and interpretability at the core</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2</a:t>
            </a:fld>
            <a:endParaRPr lang="en-ZA"/>
          </a:p>
        </p:txBody>
      </p:sp>
    </p:spTree>
    <p:extLst>
      <p:ext uri="{BB962C8B-B14F-4D97-AF65-F5344CB8AC3E}">
        <p14:creationId xmlns:p14="http://schemas.microsoft.com/office/powerpoint/2010/main" val="176360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 news isn’t new, but social media has amplified its reach and impact. Traditionally, fact-checkers review claims manually, but this can’t match the scale and speed of misinformation today. That’s where AI comes in—models can detect patterns in language and content that are difficult for humans to spot at scale.</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3</a:t>
            </a:fld>
            <a:endParaRPr lang="en-ZA"/>
          </a:p>
        </p:txBody>
      </p:sp>
    </p:spTree>
    <p:extLst>
      <p:ext uri="{BB962C8B-B14F-4D97-AF65-F5344CB8AC3E}">
        <p14:creationId xmlns:p14="http://schemas.microsoft.com/office/powerpoint/2010/main" val="171930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two open datasets from Kaggle, totaling around 40,000 labeled news articles—about half labeled ‘fake’ and half ‘real.’ Each article has a title, full text, subject, and date. Data cleaning included removing duplicates, handling missing values, lowercasing, removing </a:t>
            </a:r>
            <a:r>
              <a:rPr lang="en-US" dirty="0" err="1"/>
              <a:t>stopwords</a:t>
            </a:r>
            <a:r>
              <a:rPr lang="en-US" dirty="0"/>
              <a:t>, and lemmatizing. I combined title and text into a single ‘</a:t>
            </a:r>
            <a:r>
              <a:rPr lang="en-US" dirty="0" err="1"/>
              <a:t>clean_text</a:t>
            </a:r>
            <a:r>
              <a:rPr lang="en-US" dirty="0"/>
              <a:t>’ field for analysis</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4</a:t>
            </a:fld>
            <a:endParaRPr lang="en-ZA"/>
          </a:p>
        </p:txBody>
      </p:sp>
    </p:spTree>
    <p:extLst>
      <p:ext uri="{BB962C8B-B14F-4D97-AF65-F5344CB8AC3E}">
        <p14:creationId xmlns:p14="http://schemas.microsoft.com/office/powerpoint/2010/main" val="3452297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two modeling strategies. First, classical machine learning—TF-IDF for feature extraction, followed by Logistic Regression and Random Forests. Second, a deep learning approach using the BERT transformer model. For explainability, I used SHAP, which helps show which words influenced the prediction.</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5</a:t>
            </a:fld>
            <a:endParaRPr lang="en-ZA"/>
          </a:p>
        </p:txBody>
      </p:sp>
    </p:spTree>
    <p:extLst>
      <p:ext uri="{BB962C8B-B14F-4D97-AF65-F5344CB8AC3E}">
        <p14:creationId xmlns:p14="http://schemas.microsoft.com/office/powerpoint/2010/main" val="1793764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word clouds. Fake news articles often use emotionally charged or viral terms like ‘video,’ ‘image,’ and ‘via.’ Real news tends to use agency names like ‘Reuters’ and location references such as ‘Washington.’ These patterns match what we’d expect from professional reporting versus clickbait-style content.</a:t>
            </a:r>
          </a:p>
        </p:txBody>
      </p:sp>
      <p:sp>
        <p:nvSpPr>
          <p:cNvPr id="4" name="Slide Number Placeholder 3"/>
          <p:cNvSpPr>
            <a:spLocks noGrp="1"/>
          </p:cNvSpPr>
          <p:nvPr>
            <p:ph type="sldNum" sz="quarter" idx="5"/>
          </p:nvPr>
        </p:nvSpPr>
        <p:spPr/>
        <p:txBody>
          <a:bodyPr/>
          <a:lstStyle/>
          <a:p>
            <a:fld id="{0906ACF5-85BE-44E6-AE9A-0ECA79EC0606}" type="slidenum">
              <a:rPr lang="en-ZA" smtClean="0"/>
              <a:t>6</a:t>
            </a:fld>
            <a:endParaRPr lang="en-ZA"/>
          </a:p>
        </p:txBody>
      </p:sp>
    </p:spTree>
    <p:extLst>
      <p:ext uri="{BB962C8B-B14F-4D97-AF65-F5344CB8AC3E}">
        <p14:creationId xmlns:p14="http://schemas.microsoft.com/office/powerpoint/2010/main" val="129315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Logistic Regression model performed strongly, with high precision and recall. The ROC curve shows excellent separability between classes. Looking at top predictive words—real news features ‘Reuters,’ weekdays, and government terms, while fake news relies heavily on names and phrases often linked to sensationalism.</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7</a:t>
            </a:fld>
            <a:endParaRPr lang="en-ZA"/>
          </a:p>
        </p:txBody>
      </p:sp>
    </p:spTree>
    <p:extLst>
      <p:ext uri="{BB962C8B-B14F-4D97-AF65-F5344CB8AC3E}">
        <p14:creationId xmlns:p14="http://schemas.microsoft.com/office/powerpoint/2010/main" val="315319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was trained on a subset due to compute limits but still matched the classical models in accuracy and ROC-AUC. SHAP visualizations for BERT show token-by-token contributions, giving us interpretability for a complex deep learning model</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8</a:t>
            </a:fld>
            <a:endParaRPr lang="en-ZA"/>
          </a:p>
        </p:txBody>
      </p:sp>
    </p:spTree>
    <p:extLst>
      <p:ext uri="{BB962C8B-B14F-4D97-AF65-F5344CB8AC3E}">
        <p14:creationId xmlns:p14="http://schemas.microsoft.com/office/powerpoint/2010/main" val="93790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both Logistic Regression and BERT can accurately detect fake news. Logistic Regression is faster and more interpretable; BERT provides cutting-edge performance. Assumptions include accurate dataset labeling and effective preprocessing. Limitations include possible dataset bias and BERT’s 512-token cap.</a:t>
            </a:r>
            <a:endParaRPr lang="en-IL" dirty="0"/>
          </a:p>
        </p:txBody>
      </p:sp>
      <p:sp>
        <p:nvSpPr>
          <p:cNvPr id="4" name="Slide Number Placeholder 3"/>
          <p:cNvSpPr>
            <a:spLocks noGrp="1"/>
          </p:cNvSpPr>
          <p:nvPr>
            <p:ph type="sldNum" sz="quarter" idx="5"/>
          </p:nvPr>
        </p:nvSpPr>
        <p:spPr/>
        <p:txBody>
          <a:bodyPr/>
          <a:lstStyle/>
          <a:p>
            <a:fld id="{0906ACF5-85BE-44E6-AE9A-0ECA79EC0606}" type="slidenum">
              <a:rPr lang="en-ZA" smtClean="0"/>
              <a:t>9</a:t>
            </a:fld>
            <a:endParaRPr lang="en-ZA"/>
          </a:p>
        </p:txBody>
      </p:sp>
    </p:spTree>
    <p:extLst>
      <p:ext uri="{BB962C8B-B14F-4D97-AF65-F5344CB8AC3E}">
        <p14:creationId xmlns:p14="http://schemas.microsoft.com/office/powerpoint/2010/main" val="156803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1070-4F40-8D4A-E152-6B411B8A8E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3DA5AB36-B7B1-22F1-2688-5B6DAA77A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2E860C3-E644-2E63-86EA-5F2406E123C4}"/>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3F6F9AB8-D5C2-0ACB-94D8-D838922920D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C073447-8406-5ABF-25A2-B1E5F3EC6E09}"/>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4015201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0FF3-9194-EF91-ED8F-65F59C699CA9}"/>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2D42B0B-F5F1-E75A-48B0-5C8E30167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A840865-CE98-A4FC-929F-725BBF9A87F6}"/>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43158414-4510-6223-0D24-6862AB4A350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1AF8EC5-BC7A-06D6-B681-97C0B2A3AE77}"/>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27720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DC795-AB25-E6D9-D084-D138DAB9E4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BB0EC1E-B8B0-FFF3-34D8-6432AE54F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16690B5-97A1-EC79-F8E9-B3F22B717581}"/>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CECD926B-D8BC-EB70-668A-48EB62B93D6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4F8DA95-7D2E-97B9-F737-C028498B6EF9}"/>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114934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345C-929B-BD79-69DF-D1E5B5EA5E8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1F312DF-428D-6FFF-B65F-CCDB28EDF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7088E68-A500-21BF-DD17-5C27574930D6}"/>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427518E1-D215-56EA-A615-ED55E07E361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DB87DD9-61DD-640F-6DC2-25DDA0C635A2}"/>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421593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2959-4D0A-4303-3644-5C8FEC648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D6F6C893-8E27-E47F-ECFB-B08AFC2FC6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CF0EED-FCE7-BEE8-F7E1-A298566CCE34}"/>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DC4BA951-EFDB-7CFC-AA6F-3887C32654E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DEF5066-B694-CC30-8218-27751A9A9804}"/>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304436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6FE-2435-F2AC-401A-6B039452DC9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E17FD3F-97A3-0259-B08C-4CDCEF1A5C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C5C261A-6A23-5D62-8406-B1D191FBD9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58E5ED0-00F3-A3FD-4A6C-13849C71B5CC}"/>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6" name="Footer Placeholder 5">
            <a:extLst>
              <a:ext uri="{FF2B5EF4-FFF2-40B4-BE49-F238E27FC236}">
                <a16:creationId xmlns:a16="http://schemas.microsoft.com/office/drawing/2014/main" id="{6D0A84ED-D2E6-8C90-9729-9D81BAF90DF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0BD4686-43F5-818B-64FD-921858D8D78A}"/>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3046252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1492-3137-D4D0-04F4-792CE88780E4}"/>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256B03E-1235-9EF0-3FA8-CFBE9314B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A053D5-D291-3F0C-7D4B-F7FC41184D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03D88B5-A115-D3B9-9BFF-8BFA99EAA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E83648-345D-0F6D-19AB-D02657B220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0558665-1044-5B26-7BA7-C503C12D8EE7}"/>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8" name="Footer Placeholder 7">
            <a:extLst>
              <a:ext uri="{FF2B5EF4-FFF2-40B4-BE49-F238E27FC236}">
                <a16:creationId xmlns:a16="http://schemas.microsoft.com/office/drawing/2014/main" id="{9AE31C18-B5C2-6A08-3C50-F7F4ACA0906F}"/>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744D905-E3B5-235A-AFA2-298A3FED7B68}"/>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369417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E4AA-1366-4E1F-A626-6A8EE24A7AD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FF19FD0-7A8A-D6C6-1B2D-A911C829CD5C}"/>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4" name="Footer Placeholder 3">
            <a:extLst>
              <a:ext uri="{FF2B5EF4-FFF2-40B4-BE49-F238E27FC236}">
                <a16:creationId xmlns:a16="http://schemas.microsoft.com/office/drawing/2014/main" id="{02196562-D3B5-2A68-012C-8374DC52F2F0}"/>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51368C1-612D-1CD1-69F6-4CC323FBC5CD}"/>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28604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FC3AE0-183B-FACA-7AFF-426F3437427F}"/>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3" name="Footer Placeholder 2">
            <a:extLst>
              <a:ext uri="{FF2B5EF4-FFF2-40B4-BE49-F238E27FC236}">
                <a16:creationId xmlns:a16="http://schemas.microsoft.com/office/drawing/2014/main" id="{C186453D-D67D-1817-7BA5-DB159954820B}"/>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2A58AD18-70E0-6E54-50AA-1BDBEDD1EFA9}"/>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271859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D53D-23C4-7B6B-E494-913C53AF7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B819C7A-7ABF-8DB9-4558-CD82A897AE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E712021A-BCBC-56C2-2EBA-89D4913DCF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33355-010F-72D2-513B-8741FE9E057C}"/>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6" name="Footer Placeholder 5">
            <a:extLst>
              <a:ext uri="{FF2B5EF4-FFF2-40B4-BE49-F238E27FC236}">
                <a16:creationId xmlns:a16="http://schemas.microsoft.com/office/drawing/2014/main" id="{EEAAFA3F-1B8B-35A1-69C2-E1603770E67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AF2982F-D900-BEB4-2F4F-4F2239E48D6E}"/>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4260280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13CB-2D84-7B1C-86AD-837F379C6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2044DCE-4890-3E52-8D60-792016242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FA5471E-86C5-5086-D931-141705F08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90B9B-86DF-8B3F-C270-FB22F01147AE}"/>
              </a:ext>
            </a:extLst>
          </p:cNvPr>
          <p:cNvSpPr>
            <a:spLocks noGrp="1"/>
          </p:cNvSpPr>
          <p:nvPr>
            <p:ph type="dt" sz="half" idx="10"/>
          </p:nvPr>
        </p:nvSpPr>
        <p:spPr/>
        <p:txBody>
          <a:bodyPr/>
          <a:lstStyle/>
          <a:p>
            <a:fld id="{8B3C3FEB-A292-4CBD-A5DD-33B725BFB927}" type="datetimeFigureOut">
              <a:rPr lang="en-IL" smtClean="0"/>
              <a:t>10/08/2025</a:t>
            </a:fld>
            <a:endParaRPr lang="en-IL"/>
          </a:p>
        </p:txBody>
      </p:sp>
      <p:sp>
        <p:nvSpPr>
          <p:cNvPr id="6" name="Footer Placeholder 5">
            <a:extLst>
              <a:ext uri="{FF2B5EF4-FFF2-40B4-BE49-F238E27FC236}">
                <a16:creationId xmlns:a16="http://schemas.microsoft.com/office/drawing/2014/main" id="{1D1830C6-DEB3-B7DA-747F-778F611617E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9A8ABDB-53B3-A7D8-00F7-BAF9F5132395}"/>
              </a:ext>
            </a:extLst>
          </p:cNvPr>
          <p:cNvSpPr>
            <a:spLocks noGrp="1"/>
          </p:cNvSpPr>
          <p:nvPr>
            <p:ph type="sldNum" sz="quarter" idx="12"/>
          </p:nvPr>
        </p:nvSpPr>
        <p:spPr/>
        <p:txBody>
          <a:bodyPr/>
          <a:lstStyle/>
          <a:p>
            <a:fld id="{A5206A41-0EC1-4263-9D86-CA2BB8CDBC61}" type="slidenum">
              <a:rPr lang="en-IL" smtClean="0"/>
              <a:t>‹#›</a:t>
            </a:fld>
            <a:endParaRPr lang="en-IL"/>
          </a:p>
        </p:txBody>
      </p:sp>
    </p:spTree>
    <p:extLst>
      <p:ext uri="{BB962C8B-B14F-4D97-AF65-F5344CB8AC3E}">
        <p14:creationId xmlns:p14="http://schemas.microsoft.com/office/powerpoint/2010/main" val="396125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910F6B-745B-4C6F-5D90-EA6A2D100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653E53C-77AD-BDD4-17AB-36C773D9F7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D85CC8-3BC2-4E7C-B439-C56F15AA3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3C3FEB-A292-4CBD-A5DD-33B725BFB927}" type="datetimeFigureOut">
              <a:rPr lang="en-IL" smtClean="0"/>
              <a:t>10/08/2025</a:t>
            </a:fld>
            <a:endParaRPr lang="en-IL"/>
          </a:p>
        </p:txBody>
      </p:sp>
      <p:sp>
        <p:nvSpPr>
          <p:cNvPr id="5" name="Footer Placeholder 4">
            <a:extLst>
              <a:ext uri="{FF2B5EF4-FFF2-40B4-BE49-F238E27FC236}">
                <a16:creationId xmlns:a16="http://schemas.microsoft.com/office/drawing/2014/main" id="{09E5B18F-2EC3-1E0F-548B-283FAC5D5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FF187A25-B346-2A58-F5ED-44B449DD6B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206A41-0EC1-4263-9D86-CA2BB8CDBC61}" type="slidenum">
              <a:rPr lang="en-IL" smtClean="0"/>
              <a:t>‹#›</a:t>
            </a:fld>
            <a:endParaRPr lang="en-IL"/>
          </a:p>
        </p:txBody>
      </p:sp>
    </p:spTree>
    <p:extLst>
      <p:ext uri="{BB962C8B-B14F-4D97-AF65-F5344CB8AC3E}">
        <p14:creationId xmlns:p14="http://schemas.microsoft.com/office/powerpoint/2010/main" val="157663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hyperlink" Target="mailto:arabson@my365.bellevue.edu" TargetMode="External"/><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hyperlink" Target="https://eur02.safelinks.protection.outlook.com/?url=https%3A%2F%2Fgithub.com%2FAmrabson&amp;data=05%7C02%7Cdinahr%40saota.com%7Cab78c65867bc4ce66b5408ddb6702a55%7C24f49845373f4e54bc9ec029e3d37953%7C0%7C0%7C638867315081761127%7CUnknown%7CTWFpbGZsb3d8eyJFbXB0eU1hcGkiOnRydWUsIlYiOiIwLjAuMDAwMCIsIlAiOiJXaW4zMiIsIkFOIjoiTWFpbCIsIldUIjoyfQ%3D%3D%7C0%7C%7C%7C&amp;sdata=eQEACnPy3NjpOO8fSdiz6pk5FBAvyvOgluZcUwfqqTU%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4+ Thousand Breaking News Headline Royalty-Free Images, Stock Photos &amp;  Pictures | Shutterstock">
            <a:extLst>
              <a:ext uri="{FF2B5EF4-FFF2-40B4-BE49-F238E27FC236}">
                <a16:creationId xmlns:a16="http://schemas.microsoft.com/office/drawing/2014/main" id="{3CBAF872-C7DD-E6AE-4FE0-1EE9BB86A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0"/>
            <a:ext cx="9448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AD7653-E194-1E41-B14F-6EACA0790D70}"/>
              </a:ext>
            </a:extLst>
          </p:cNvPr>
          <p:cNvSpPr/>
          <p:nvPr/>
        </p:nvSpPr>
        <p:spPr>
          <a:xfrm>
            <a:off x="1981200" y="5702300"/>
            <a:ext cx="70231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08E7D27A-1CCF-21F0-E95A-644B91E2DE71}"/>
              </a:ext>
            </a:extLst>
          </p:cNvPr>
          <p:cNvSpPr txBox="1"/>
          <p:nvPr/>
        </p:nvSpPr>
        <p:spPr>
          <a:xfrm>
            <a:off x="1981198" y="5563284"/>
            <a:ext cx="7814733" cy="646331"/>
          </a:xfrm>
          <a:prstGeom prst="rect">
            <a:avLst/>
          </a:prstGeom>
          <a:noFill/>
        </p:spPr>
        <p:txBody>
          <a:bodyPr wrap="square" rtlCol="0">
            <a:spAutoFit/>
          </a:bodyPr>
          <a:lstStyle/>
          <a:p>
            <a:r>
              <a:rPr lang="en-US" sz="3600" b="1" i="1" dirty="0">
                <a:solidFill>
                  <a:srgbClr val="C00000"/>
                </a:solidFill>
                <a:effectLst/>
                <a:latin typeface="Aptos" panose="020B0004020202020204" pitchFamily="34" charset="0"/>
              </a:rPr>
              <a:t>Automated Fake </a:t>
            </a:r>
            <a:r>
              <a:rPr lang="en-US" sz="3600" b="1" i="1">
                <a:solidFill>
                  <a:srgbClr val="C00000"/>
                </a:solidFill>
                <a:effectLst/>
                <a:latin typeface="Aptos" panose="020B0004020202020204" pitchFamily="34" charset="0"/>
              </a:rPr>
              <a:t>News Detection</a:t>
            </a:r>
            <a:endParaRPr lang="en-IL" dirty="0"/>
          </a:p>
        </p:txBody>
      </p:sp>
      <p:sp>
        <p:nvSpPr>
          <p:cNvPr id="5" name="Rectangle 4">
            <a:extLst>
              <a:ext uri="{FF2B5EF4-FFF2-40B4-BE49-F238E27FC236}">
                <a16:creationId xmlns:a16="http://schemas.microsoft.com/office/drawing/2014/main" id="{57803CB2-9B42-06AF-FB00-6AE62AC5307D}"/>
              </a:ext>
            </a:extLst>
          </p:cNvPr>
          <p:cNvSpPr/>
          <p:nvPr/>
        </p:nvSpPr>
        <p:spPr>
          <a:xfrm>
            <a:off x="1981198" y="6095315"/>
            <a:ext cx="7023100" cy="3683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1965D097-F821-6409-E390-841A346D64C4}"/>
              </a:ext>
            </a:extLst>
          </p:cNvPr>
          <p:cNvSpPr txBox="1"/>
          <p:nvPr/>
        </p:nvSpPr>
        <p:spPr>
          <a:xfrm>
            <a:off x="1981198" y="6010587"/>
            <a:ext cx="7814733" cy="523220"/>
          </a:xfrm>
          <a:prstGeom prst="rect">
            <a:avLst/>
          </a:prstGeom>
          <a:noFill/>
        </p:spPr>
        <p:txBody>
          <a:bodyPr wrap="square" rtlCol="0">
            <a:spAutoFit/>
          </a:bodyPr>
          <a:lstStyle/>
          <a:p>
            <a:r>
              <a:rPr lang="en-US" sz="2800" b="1">
                <a:solidFill>
                  <a:schemeClr val="bg1"/>
                </a:solidFill>
                <a:effectLst/>
                <a:latin typeface="Aptos" panose="020B0004020202020204" pitchFamily="34" charset="0"/>
              </a:rPr>
              <a:t>Using </a:t>
            </a:r>
            <a:r>
              <a:rPr lang="en-US" sz="2800" b="1" dirty="0">
                <a:solidFill>
                  <a:schemeClr val="bg1"/>
                </a:solidFill>
                <a:effectLst/>
                <a:latin typeface="Aptos" panose="020B0004020202020204" pitchFamily="34" charset="0"/>
              </a:rPr>
              <a:t>Machine Learning and BERT</a:t>
            </a:r>
            <a:endParaRPr lang="en-IL" sz="1400" dirty="0">
              <a:solidFill>
                <a:schemeClr val="bg1"/>
              </a:solidFill>
            </a:endParaRPr>
          </a:p>
        </p:txBody>
      </p:sp>
      <p:sp>
        <p:nvSpPr>
          <p:cNvPr id="8" name="Rectangle 7">
            <a:extLst>
              <a:ext uri="{FF2B5EF4-FFF2-40B4-BE49-F238E27FC236}">
                <a16:creationId xmlns:a16="http://schemas.microsoft.com/office/drawing/2014/main" id="{AFFDE2BD-284F-9FA1-8900-82AD62B0CA67}"/>
              </a:ext>
            </a:extLst>
          </p:cNvPr>
          <p:cNvSpPr/>
          <p:nvPr/>
        </p:nvSpPr>
        <p:spPr>
          <a:xfrm>
            <a:off x="2311400" y="6566918"/>
            <a:ext cx="368300" cy="1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2" descr="44+ Thousand Breaking News Headline Royalty-Free Images, Stock Photos &amp;  Pictures | Shutterstock">
            <a:extLst>
              <a:ext uri="{FF2B5EF4-FFF2-40B4-BE49-F238E27FC236}">
                <a16:creationId xmlns:a16="http://schemas.microsoft.com/office/drawing/2014/main" id="{9464156C-A950-2DE6-525E-2DBA4C98F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5484"/>
          <a:stretch>
            <a:fillRect/>
          </a:stretch>
        </p:blipFill>
        <p:spPr bwMode="auto">
          <a:xfrm flipH="1">
            <a:off x="0" y="0"/>
            <a:ext cx="1371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44+ Thousand Breaking News Headline Royalty-Free Images, Stock Photos &amp;  Pictures | Shutterstock">
            <a:extLst>
              <a:ext uri="{FF2B5EF4-FFF2-40B4-BE49-F238E27FC236}">
                <a16:creationId xmlns:a16="http://schemas.microsoft.com/office/drawing/2014/main" id="{62A0080F-0AC6-D1B1-91F1-7CEF71F5B3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379" r="-1"/>
          <a:stretch>
            <a:fillRect/>
          </a:stretch>
        </p:blipFill>
        <p:spPr bwMode="auto">
          <a:xfrm flipH="1">
            <a:off x="10810419" y="0"/>
            <a:ext cx="1381580" cy="68725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news banner with a world map and text&#10;&#10;AI-generated content may be incorrect.">
            <a:extLst>
              <a:ext uri="{FF2B5EF4-FFF2-40B4-BE49-F238E27FC236}">
                <a16:creationId xmlns:a16="http://schemas.microsoft.com/office/drawing/2014/main" id="{8F056CC2-72C0-8EE8-B36E-17E585113EBF}"/>
              </a:ext>
            </a:extLst>
          </p:cNvPr>
          <p:cNvPicPr>
            <a:picLocks noChangeAspect="1"/>
          </p:cNvPicPr>
          <p:nvPr/>
        </p:nvPicPr>
        <p:blipFill>
          <a:blip r:embed="rId4">
            <a:extLst>
              <a:ext uri="{28A0092B-C50C-407E-A947-70E740481C1C}">
                <a14:useLocalDpi xmlns:a14="http://schemas.microsoft.com/office/drawing/2010/main" val="0"/>
              </a:ext>
            </a:extLst>
          </a:blip>
          <a:srcRect l="70915" t="76944" r="19548" b="877"/>
          <a:stretch>
            <a:fillRect/>
          </a:stretch>
        </p:blipFill>
        <p:spPr>
          <a:xfrm>
            <a:off x="-1" y="5291364"/>
            <a:ext cx="895349" cy="1521006"/>
          </a:xfrm>
          <a:prstGeom prst="rect">
            <a:avLst/>
          </a:prstGeom>
        </p:spPr>
      </p:pic>
      <p:sp>
        <p:nvSpPr>
          <p:cNvPr id="19" name="Rectangle 18">
            <a:extLst>
              <a:ext uri="{FF2B5EF4-FFF2-40B4-BE49-F238E27FC236}">
                <a16:creationId xmlns:a16="http://schemas.microsoft.com/office/drawing/2014/main" id="{7A069B72-D948-CD4D-7685-251643DF38AF}"/>
              </a:ext>
            </a:extLst>
          </p:cNvPr>
          <p:cNvSpPr/>
          <p:nvPr/>
        </p:nvSpPr>
        <p:spPr>
          <a:xfrm>
            <a:off x="10287001" y="5668794"/>
            <a:ext cx="1224000" cy="609506"/>
          </a:xfrm>
          <a:prstGeom prst="rect">
            <a:avLst/>
          </a:prstGeom>
          <a:gradFill flip="none" rotWithShape="1">
            <a:gsLst>
              <a:gs pos="0">
                <a:srgbClr val="C00000">
                  <a:alpha val="56000"/>
                </a:srgbClr>
              </a:gs>
              <a:gs pos="100000">
                <a:srgbClr val="FFFFFF">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descr="A news banner with a world map and text&#10;&#10;AI-generated content may be incorrect.">
            <a:extLst>
              <a:ext uri="{FF2B5EF4-FFF2-40B4-BE49-F238E27FC236}">
                <a16:creationId xmlns:a16="http://schemas.microsoft.com/office/drawing/2014/main" id="{9A17EE76-2FD4-514E-872A-F90D771FA567}"/>
              </a:ext>
            </a:extLst>
          </p:cNvPr>
          <p:cNvPicPr>
            <a:picLocks noChangeAspect="1"/>
          </p:cNvPicPr>
          <p:nvPr/>
        </p:nvPicPr>
        <p:blipFill>
          <a:blip r:embed="rId4">
            <a:extLst>
              <a:ext uri="{28A0092B-C50C-407E-A947-70E740481C1C}">
                <a14:useLocalDpi xmlns:a14="http://schemas.microsoft.com/office/drawing/2010/main" val="0"/>
              </a:ext>
            </a:extLst>
          </a:blip>
          <a:srcRect l="5674" t="76944" r="85291" b="877"/>
          <a:stretch>
            <a:fillRect/>
          </a:stretch>
        </p:blipFill>
        <p:spPr>
          <a:xfrm>
            <a:off x="11343818" y="5351508"/>
            <a:ext cx="848181" cy="1521006"/>
          </a:xfrm>
          <a:prstGeom prst="rect">
            <a:avLst/>
          </a:prstGeom>
        </p:spPr>
      </p:pic>
      <p:sp>
        <p:nvSpPr>
          <p:cNvPr id="6" name="Rectangle 5">
            <a:extLst>
              <a:ext uri="{FF2B5EF4-FFF2-40B4-BE49-F238E27FC236}">
                <a16:creationId xmlns:a16="http://schemas.microsoft.com/office/drawing/2014/main" id="{7CE36521-1883-37FC-43B5-4E193E768D95}"/>
              </a:ext>
            </a:extLst>
          </p:cNvPr>
          <p:cNvSpPr/>
          <p:nvPr/>
        </p:nvSpPr>
        <p:spPr>
          <a:xfrm>
            <a:off x="2933700" y="6566918"/>
            <a:ext cx="7362826" cy="175412"/>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890D345A-5012-4351-3FB6-B74FC2A19273}"/>
              </a:ext>
            </a:extLst>
          </p:cNvPr>
          <p:cNvSpPr txBox="1"/>
          <p:nvPr/>
        </p:nvSpPr>
        <p:spPr>
          <a:xfrm>
            <a:off x="2933700" y="6488330"/>
            <a:ext cx="6391275" cy="338554"/>
          </a:xfrm>
          <a:prstGeom prst="rect">
            <a:avLst/>
          </a:prstGeom>
          <a:noFill/>
        </p:spPr>
        <p:txBody>
          <a:bodyPr wrap="square" rtlCol="0">
            <a:spAutoFit/>
          </a:bodyPr>
          <a:lstStyle/>
          <a:p>
            <a:r>
              <a:rPr lang="en-US" sz="1600" b="1">
                <a:latin typeface="Aptos" panose="020B0004020202020204" pitchFamily="34" charset="0"/>
              </a:rPr>
              <a:t>Aharon Rabson</a:t>
            </a:r>
            <a:endParaRPr lang="en-IL" sz="1000" dirty="0"/>
          </a:p>
        </p:txBody>
      </p:sp>
      <p:sp>
        <p:nvSpPr>
          <p:cNvPr id="21" name="Rectangle 20">
            <a:extLst>
              <a:ext uri="{FF2B5EF4-FFF2-40B4-BE49-F238E27FC236}">
                <a16:creationId xmlns:a16="http://schemas.microsoft.com/office/drawing/2014/main" id="{44135F0D-A60E-276D-86D9-8A89E90CC5CC}"/>
              </a:ext>
            </a:extLst>
          </p:cNvPr>
          <p:cNvSpPr/>
          <p:nvPr/>
        </p:nvSpPr>
        <p:spPr>
          <a:xfrm>
            <a:off x="10282238" y="5426074"/>
            <a:ext cx="1224000" cy="242719"/>
          </a:xfrm>
          <a:prstGeom prst="rect">
            <a:avLst/>
          </a:prstGeom>
          <a:gradFill flip="none" rotWithShape="1">
            <a:gsLst>
              <a:gs pos="0">
                <a:srgbClr val="FFFFFF">
                  <a:alpha val="77000"/>
                </a:srgbClr>
              </a:gs>
              <a:gs pos="100000">
                <a:srgbClr val="FFFFFF">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21">
            <a:extLst>
              <a:ext uri="{FF2B5EF4-FFF2-40B4-BE49-F238E27FC236}">
                <a16:creationId xmlns:a16="http://schemas.microsoft.com/office/drawing/2014/main" id="{39F681AF-A378-C36A-54EA-A2C201DB6EB3}"/>
              </a:ext>
            </a:extLst>
          </p:cNvPr>
          <p:cNvSpPr/>
          <p:nvPr/>
        </p:nvSpPr>
        <p:spPr>
          <a:xfrm>
            <a:off x="10287001" y="6278300"/>
            <a:ext cx="1224000" cy="172948"/>
          </a:xfrm>
          <a:prstGeom prst="rect">
            <a:avLst/>
          </a:prstGeom>
          <a:gradFill flip="none" rotWithShape="1">
            <a:gsLst>
              <a:gs pos="0">
                <a:schemeClr val="tx1">
                  <a:alpha val="60000"/>
                </a:schemeClr>
              </a:gs>
              <a:gs pos="100000">
                <a:srgbClr val="FFFFFF">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a16="http://schemas.microsoft.com/office/drawing/2014/main" id="{379A1E42-D6CC-6464-4FFA-5CBF03147EDC}"/>
              </a:ext>
            </a:extLst>
          </p:cNvPr>
          <p:cNvSpPr/>
          <p:nvPr/>
        </p:nvSpPr>
        <p:spPr>
          <a:xfrm>
            <a:off x="10296526" y="6562154"/>
            <a:ext cx="1224000" cy="189083"/>
          </a:xfrm>
          <a:prstGeom prst="rect">
            <a:avLst/>
          </a:prstGeom>
          <a:gradFill flip="none" rotWithShape="1">
            <a:gsLst>
              <a:gs pos="0">
                <a:srgbClr val="C00000">
                  <a:alpha val="56000"/>
                </a:srgbClr>
              </a:gs>
              <a:gs pos="100000">
                <a:srgbClr val="FFFFFF">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5357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D47E-2492-D402-88D0-2FCE525F013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D78CF9-F95D-BEE1-5E5E-8C8C71C1170B}"/>
              </a:ext>
            </a:extLst>
          </p:cNvPr>
          <p:cNvSpPr/>
          <p:nvPr/>
        </p:nvSpPr>
        <p:spPr>
          <a:xfrm>
            <a:off x="6438900" y="0"/>
            <a:ext cx="5753100" cy="6858000"/>
          </a:xfrm>
          <a:prstGeom prst="rect">
            <a:avLst/>
          </a:prstGeom>
          <a:solidFill>
            <a:srgbClr val="3C3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50" name="Picture 2" descr="Fake News - The Boys' Brigade">
            <a:extLst>
              <a:ext uri="{FF2B5EF4-FFF2-40B4-BE49-F238E27FC236}">
                <a16:creationId xmlns:a16="http://schemas.microsoft.com/office/drawing/2014/main" id="{36CA0503-02D8-5205-4562-836A1E3B3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11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44+ Thousand Breaking News Headline Royalty-Free Images, Stock Photos &amp;  Pictures | Shutterstock">
            <a:extLst>
              <a:ext uri="{FF2B5EF4-FFF2-40B4-BE49-F238E27FC236}">
                <a16:creationId xmlns:a16="http://schemas.microsoft.com/office/drawing/2014/main" id="{69EA4A16-62F5-5A82-FCBF-6238600C64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46" t="77778" r="63710" b="1805"/>
          <a:stretch>
            <a:fillRect/>
          </a:stretch>
        </p:blipFill>
        <p:spPr bwMode="auto">
          <a:xfrm>
            <a:off x="6915150" y="615482"/>
            <a:ext cx="2895600" cy="14002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DAC906-3329-4771-28E6-AF1361664011}"/>
              </a:ext>
            </a:extLst>
          </p:cNvPr>
          <p:cNvSpPr/>
          <p:nvPr/>
        </p:nvSpPr>
        <p:spPr>
          <a:xfrm>
            <a:off x="6985002" y="958381"/>
            <a:ext cx="5206998" cy="7359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E165515C-D101-71DF-EB25-1FC059BCA8CF}"/>
              </a:ext>
            </a:extLst>
          </p:cNvPr>
          <p:cNvSpPr txBox="1"/>
          <p:nvPr/>
        </p:nvSpPr>
        <p:spPr>
          <a:xfrm>
            <a:off x="6915151" y="819366"/>
            <a:ext cx="5060950" cy="954107"/>
          </a:xfrm>
          <a:prstGeom prst="rect">
            <a:avLst/>
          </a:prstGeom>
          <a:noFill/>
        </p:spPr>
        <p:txBody>
          <a:bodyPr wrap="square" rtlCol="0">
            <a:spAutoFit/>
          </a:bodyPr>
          <a:lstStyle/>
          <a:p>
            <a:r>
              <a:rPr lang="en-US" sz="2800" b="1" i="1">
                <a:solidFill>
                  <a:srgbClr val="C00000"/>
                </a:solidFill>
                <a:effectLst/>
                <a:latin typeface="Aptos" panose="020B0004020202020204" pitchFamily="34" charset="0"/>
              </a:rPr>
              <a:t>Recommendations, Future Uses &amp; Implementation</a:t>
            </a:r>
            <a:endParaRPr lang="en-IL" sz="1400" dirty="0"/>
          </a:p>
        </p:txBody>
      </p:sp>
      <p:sp>
        <p:nvSpPr>
          <p:cNvPr id="12" name="Rectangle 11">
            <a:extLst>
              <a:ext uri="{FF2B5EF4-FFF2-40B4-BE49-F238E27FC236}">
                <a16:creationId xmlns:a16="http://schemas.microsoft.com/office/drawing/2014/main" id="{09A0901D-F5A9-8158-CB52-CBD3314C461D}"/>
              </a:ext>
            </a:extLst>
          </p:cNvPr>
          <p:cNvSpPr/>
          <p:nvPr/>
        </p:nvSpPr>
        <p:spPr>
          <a:xfrm>
            <a:off x="7330849" y="1869208"/>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7E018475-4EC2-C9CD-A71D-E683AAA961A3}"/>
              </a:ext>
            </a:extLst>
          </p:cNvPr>
          <p:cNvSpPr/>
          <p:nvPr/>
        </p:nvSpPr>
        <p:spPr>
          <a:xfrm>
            <a:off x="7924800" y="1835700"/>
            <a:ext cx="4267200" cy="180000"/>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43DDEBE9-A47A-AEA7-3CA3-3DE5890620EF}"/>
              </a:ext>
            </a:extLst>
          </p:cNvPr>
          <p:cNvSpPr/>
          <p:nvPr/>
        </p:nvSpPr>
        <p:spPr>
          <a:xfrm>
            <a:off x="6915150" y="1719697"/>
            <a:ext cx="5276850" cy="90603"/>
          </a:xfrm>
          <a:prstGeom prst="rect">
            <a:avLst/>
          </a:prstGeom>
          <a:solidFill>
            <a:srgbClr val="3C3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780448C1-81E0-1709-66D1-78C6F5DEA2FC}"/>
              </a:ext>
            </a:extLst>
          </p:cNvPr>
          <p:cNvSpPr txBox="1"/>
          <p:nvPr/>
        </p:nvSpPr>
        <p:spPr>
          <a:xfrm>
            <a:off x="6915150" y="2131703"/>
            <a:ext cx="5060950" cy="4985980"/>
          </a:xfrm>
          <a:prstGeom prst="rect">
            <a:avLst/>
          </a:prstGeom>
          <a:noFill/>
        </p:spPr>
        <p:txBody>
          <a:bodyPr wrap="square" rtlCol="0">
            <a:spAutoFit/>
          </a:bodyPr>
          <a:lstStyle/>
          <a:p>
            <a:r>
              <a:rPr lang="en-US">
                <a:solidFill>
                  <a:schemeClr val="bg1"/>
                </a:solidFill>
              </a:rPr>
              <a:t>I recommend regularly retraining the models with new data, monitoring for bias, and combining automation with human review in high-stakes cases.</a:t>
            </a:r>
          </a:p>
          <a:p>
            <a:br>
              <a:rPr lang="en-US">
                <a:solidFill>
                  <a:schemeClr val="bg1"/>
                </a:solidFill>
              </a:rPr>
            </a:br>
            <a:r>
              <a:rPr lang="en-US">
                <a:solidFill>
                  <a:schemeClr val="bg1"/>
                </a:solidFill>
              </a:rPr>
              <a:t>This type of fake news detector can be used for browser extensions, content moderation, and even real-time flagging.</a:t>
            </a:r>
          </a:p>
          <a:p>
            <a:br>
              <a:rPr lang="en-US">
                <a:solidFill>
                  <a:schemeClr val="bg1"/>
                </a:solidFill>
              </a:rPr>
            </a:br>
            <a:r>
              <a:rPr lang="en-US">
                <a:solidFill>
                  <a:schemeClr val="bg1"/>
                </a:solidFill>
              </a:rPr>
              <a:t>The basic steps for implementation are:</a:t>
            </a:r>
          </a:p>
          <a:p>
            <a:endParaRPr lang="en-US">
              <a:solidFill>
                <a:schemeClr val="bg1"/>
              </a:solidFill>
            </a:endParaRPr>
          </a:p>
          <a:p>
            <a:pPr marL="285750" indent="-285750">
              <a:buFont typeface="Arial" panose="020B0604020202020204" pitchFamily="34" charset="0"/>
              <a:buChar char="•"/>
            </a:pPr>
            <a:r>
              <a:rPr lang="en-US">
                <a:solidFill>
                  <a:schemeClr val="bg1"/>
                </a:solidFill>
              </a:rPr>
              <a:t>Data cleaning</a:t>
            </a:r>
          </a:p>
          <a:p>
            <a:pPr marL="285750" indent="-285750">
              <a:buFont typeface="Arial" panose="020B0604020202020204" pitchFamily="34" charset="0"/>
              <a:buChar char="•"/>
            </a:pPr>
            <a:r>
              <a:rPr lang="en-US">
                <a:solidFill>
                  <a:schemeClr val="bg1"/>
                </a:solidFill>
              </a:rPr>
              <a:t>Baseline classical modeling</a:t>
            </a:r>
          </a:p>
          <a:p>
            <a:pPr marL="285750" indent="-285750">
              <a:buFont typeface="Arial" panose="020B0604020202020204" pitchFamily="34" charset="0"/>
              <a:buChar char="•"/>
            </a:pPr>
            <a:r>
              <a:rPr lang="en-US">
                <a:solidFill>
                  <a:schemeClr val="bg1"/>
                </a:solidFill>
              </a:rPr>
              <a:t>Deep learning with BERT</a:t>
            </a:r>
          </a:p>
          <a:p>
            <a:pPr marL="285750" indent="-285750">
              <a:buFont typeface="Arial" panose="020B0604020202020204" pitchFamily="34" charset="0"/>
              <a:buChar char="•"/>
            </a:pPr>
            <a:r>
              <a:rPr lang="en-US">
                <a:solidFill>
                  <a:schemeClr val="bg1"/>
                </a:solidFill>
              </a:rPr>
              <a:t>Evaluation and explainability</a:t>
            </a:r>
          </a:p>
          <a:p>
            <a:pPr marL="285750" indent="-285750">
              <a:buFont typeface="Arial" panose="020B0604020202020204" pitchFamily="34" charset="0"/>
              <a:buChar char="•"/>
            </a:pPr>
            <a:r>
              <a:rPr lang="en-US">
                <a:solidFill>
                  <a:schemeClr val="bg1"/>
                </a:solidFill>
              </a:rPr>
              <a:t>Deployment as an API or service</a:t>
            </a:r>
          </a:p>
          <a:p>
            <a:br>
              <a:rPr lang="en-US" sz="1600">
                <a:solidFill>
                  <a:schemeClr val="bg1"/>
                </a:solidFill>
              </a:rPr>
            </a:br>
            <a:endParaRPr lang="en-IL" sz="1400" i="1"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353EAC2-156D-39C1-A263-EE47FE733160}"/>
              </a:ext>
            </a:extLst>
          </p:cNvPr>
          <p:cNvSpPr/>
          <p:nvPr/>
        </p:nvSpPr>
        <p:spPr>
          <a:xfrm>
            <a:off x="2209800" y="3790950"/>
            <a:ext cx="971550" cy="222250"/>
          </a:xfrm>
          <a:prstGeom prst="rect">
            <a:avLst/>
          </a:prstGeom>
          <a:solidFill>
            <a:srgbClr val="F14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96B39D29-CF10-99C6-1AF8-C293E6DB6EE5}"/>
              </a:ext>
            </a:extLst>
          </p:cNvPr>
          <p:cNvSpPr txBox="1"/>
          <p:nvPr/>
        </p:nvSpPr>
        <p:spPr>
          <a:xfrm>
            <a:off x="2227262" y="3748186"/>
            <a:ext cx="981075" cy="307777"/>
          </a:xfrm>
          <a:prstGeom prst="rect">
            <a:avLst/>
          </a:prstGeom>
          <a:noFill/>
        </p:spPr>
        <p:txBody>
          <a:bodyPr wrap="square" rtlCol="0">
            <a:spAutoFit/>
          </a:bodyPr>
          <a:lstStyle/>
          <a:p>
            <a:r>
              <a:rPr lang="en-US" sz="1400" b="1" i="1">
                <a:solidFill>
                  <a:schemeClr val="bg1"/>
                </a:solidFill>
                <a:latin typeface="Arial" panose="020B0604020202020204" pitchFamily="34" charset="0"/>
                <a:cs typeface="Arial" panose="020B0604020202020204" pitchFamily="34" charset="0"/>
              </a:rPr>
              <a:t>REMOVE</a:t>
            </a:r>
            <a:endParaRPr lang="en-ZA" sz="1400" b="1" i="1">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F270CB9-7856-653F-A419-1A05C0614944}"/>
              </a:ext>
            </a:extLst>
          </p:cNvPr>
          <p:cNvSpPr txBox="1"/>
          <p:nvPr/>
        </p:nvSpPr>
        <p:spPr>
          <a:xfrm>
            <a:off x="1924049" y="2099953"/>
            <a:ext cx="1587500" cy="400110"/>
          </a:xfrm>
          <a:prstGeom prst="rect">
            <a:avLst/>
          </a:prstGeom>
          <a:solidFill>
            <a:schemeClr val="bg1"/>
          </a:solidFill>
        </p:spPr>
        <p:txBody>
          <a:bodyPr wrap="square" rtlCol="0">
            <a:spAutoFit/>
          </a:bodyPr>
          <a:lstStyle/>
          <a:p>
            <a:r>
              <a:rPr lang="en-US" sz="2000" b="1" i="1">
                <a:solidFill>
                  <a:srgbClr val="EA4C1C"/>
                </a:solidFill>
                <a:latin typeface="Arial" panose="020B0604020202020204" pitchFamily="34" charset="0"/>
                <a:cs typeface="Arial" panose="020B0604020202020204" pitchFamily="34" charset="0"/>
              </a:rPr>
              <a:t>DETECTED</a:t>
            </a:r>
            <a:endParaRPr lang="en-ZA" sz="2000" b="1" i="1">
              <a:solidFill>
                <a:srgbClr val="EA4C1C"/>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11AA8B1-9662-AF3F-FCBD-4BF18A4797BB}"/>
              </a:ext>
            </a:extLst>
          </p:cNvPr>
          <p:cNvSpPr/>
          <p:nvPr/>
        </p:nvSpPr>
        <p:spPr>
          <a:xfrm>
            <a:off x="1924049" y="2500063"/>
            <a:ext cx="1587500" cy="141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 name="Straight Connector 6">
            <a:extLst>
              <a:ext uri="{FF2B5EF4-FFF2-40B4-BE49-F238E27FC236}">
                <a16:creationId xmlns:a16="http://schemas.microsoft.com/office/drawing/2014/main" id="{604BCC82-52C5-E6B7-15A0-D04CB6F58DD8}"/>
              </a:ext>
            </a:extLst>
          </p:cNvPr>
          <p:cNvCxnSpPr/>
          <p:nvPr/>
        </p:nvCxnSpPr>
        <p:spPr>
          <a:xfrm>
            <a:off x="1977229" y="2500063"/>
            <a:ext cx="1476000" cy="0"/>
          </a:xfrm>
          <a:prstGeom prst="line">
            <a:avLst/>
          </a:prstGeom>
          <a:ln w="28575">
            <a:solidFill>
              <a:srgbClr val="F2471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587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DABC8-E7BD-B0EF-CDC8-EDE8CE0158D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370B6A1-7154-FD3F-17F3-C2FF51844935}"/>
              </a:ext>
            </a:extLst>
          </p:cNvPr>
          <p:cNvCxnSpPr>
            <a:cxnSpLocks/>
          </p:cNvCxnSpPr>
          <p:nvPr/>
        </p:nvCxnSpPr>
        <p:spPr>
          <a:xfrm>
            <a:off x="3565003" y="2568740"/>
            <a:ext cx="8626997" cy="0"/>
          </a:xfrm>
          <a:prstGeom prst="line">
            <a:avLst/>
          </a:prstGeom>
          <a:ln w="1905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751FEAB-49C5-672F-03D0-58F43FD52A7D}"/>
              </a:ext>
            </a:extLst>
          </p:cNvPr>
          <p:cNvSpPr/>
          <p:nvPr/>
        </p:nvSpPr>
        <p:spPr>
          <a:xfrm>
            <a:off x="0" y="839940"/>
            <a:ext cx="12192000" cy="23858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3" name="Picture 2" descr="The Social Costs of Not Sharing Fake News | INSEAD Knowledge">
            <a:extLst>
              <a:ext uri="{FF2B5EF4-FFF2-40B4-BE49-F238E27FC236}">
                <a16:creationId xmlns:a16="http://schemas.microsoft.com/office/drawing/2014/main" id="{B68107DC-DE3E-ACF8-8D88-A65FDBDBC6FE}"/>
              </a:ext>
            </a:extLst>
          </p:cNvPr>
          <p:cNvPicPr>
            <a:picLocks noChangeAspect="1" noChangeArrowheads="1"/>
          </p:cNvPicPr>
          <p:nvPr/>
        </p:nvPicPr>
        <p:blipFill rotWithShape="1">
          <a:blip r:embed="rId3">
            <a:clrChange>
              <a:clrFrom>
                <a:srgbClr val="6DC6A8"/>
              </a:clrFrom>
              <a:clrTo>
                <a:srgbClr val="6DC6A8">
                  <a:alpha val="0"/>
                </a:srgbClr>
              </a:clrTo>
            </a:clrChange>
            <a:alphaModFix/>
            <a:extLst>
              <a:ext uri="{BEBA8EAE-BF5A-486C-A8C5-ECC9F3942E4B}">
                <a14:imgProps xmlns:a14="http://schemas.microsoft.com/office/drawing/2010/main">
                  <a14:imgLayer r:embed="rId4">
                    <a14:imgEffect>
                      <a14:backgroundRemoval t="14528" b="97867" l="3111" r="96006">
                        <a14:foregroundMark x1="9755" y1="38435" x2="9835" y2="39418"/>
                        <a14:foregroundMark x1="9835" y1="39418" x2="9334" y2="53607"/>
                        <a14:foregroundMark x1="9334" y1="53607" x2="9334" y2="53607"/>
                        <a14:foregroundMark x1="9093" y1="45750" x2="7587" y2="61768"/>
                        <a14:foregroundMark x1="7587" y1="61768" x2="7587" y2="61768"/>
                        <a14:foregroundMark x1="7587" y1="61768" x2="6584" y2="92279"/>
                        <a14:foregroundMark x1="6584" y1="92279" x2="6584" y2="92279"/>
                        <a14:foregroundMark x1="6002" y1="93938" x2="8912" y2="97900"/>
                        <a14:foregroundMark x1="8912" y1="97900" x2="3171" y2="97054"/>
                        <a14:foregroundMark x1="3171" y1="97054" x2="3171" y2="97054"/>
                        <a14:foregroundMark x1="13830" y1="52760" x2="11742" y2="58957"/>
                        <a14:foregroundMark x1="11742" y1="58957" x2="11742" y2="58957"/>
                        <a14:foregroundMark x1="18326" y1="44903" x2="18326" y2="44903"/>
                        <a14:foregroundMark x1="18326" y1="44903" x2="18326" y2="44903"/>
                        <a14:foregroundMark x1="45745" y1="36742" x2="45584" y2="43617"/>
                        <a14:foregroundMark x1="47491" y1="52049" x2="51004" y2="78361"/>
                        <a14:foregroundMark x1="41590" y1="42906" x2="42413" y2="43752"/>
                        <a14:foregroundMark x1="91911" y1="37995" x2="87254" y2="69082"/>
                        <a14:foregroundMark x1="87254" y1="69082" x2="84665" y2="87775"/>
                        <a14:foregroundMark x1="94661" y1="38842" x2="95082" y2="42499"/>
                        <a14:foregroundMark x1="96006" y1="52760" x2="95082" y2="55029"/>
                        <a14:backgroundMark x1="17664" y1="41923" x2="17664" y2="41923"/>
                        <a14:backgroundMark x1="17664" y1="41923" x2="17664" y2="41923"/>
                      </a14:backgroundRemoval>
                    </a14:imgEffect>
                  </a14:imgLayer>
                </a14:imgProps>
              </a:ext>
              <a:ext uri="{28A0092B-C50C-407E-A947-70E740481C1C}">
                <a14:useLocalDpi xmlns:a14="http://schemas.microsoft.com/office/drawing/2010/main" val="0"/>
              </a:ext>
            </a:extLst>
          </a:blip>
          <a:srcRect t="5104" b="13708"/>
          <a:stretch>
            <a:fillRect/>
          </a:stretch>
        </p:blipFill>
        <p:spPr bwMode="auto">
          <a:xfrm>
            <a:off x="-12700" y="990600"/>
            <a:ext cx="12192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FCC4DA2D-25FB-1EC5-4360-400B54F20188}"/>
              </a:ext>
            </a:extLst>
          </p:cNvPr>
          <p:cNvSpPr/>
          <p:nvPr/>
        </p:nvSpPr>
        <p:spPr>
          <a:xfrm>
            <a:off x="0" y="507282"/>
            <a:ext cx="7689438" cy="64847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t>ETHICAL ASSESSMENT</a:t>
            </a:r>
            <a:endParaRPr lang="en-ZA" sz="2400" b="1"/>
          </a:p>
        </p:txBody>
      </p:sp>
      <p:sp>
        <p:nvSpPr>
          <p:cNvPr id="4" name="TextBox 3">
            <a:extLst>
              <a:ext uri="{FF2B5EF4-FFF2-40B4-BE49-F238E27FC236}">
                <a16:creationId xmlns:a16="http://schemas.microsoft.com/office/drawing/2014/main" id="{AD7F8F55-E6EA-E82B-1DF6-C19EDA2D4FDD}"/>
              </a:ext>
            </a:extLst>
          </p:cNvPr>
          <p:cNvSpPr txBox="1"/>
          <p:nvPr/>
        </p:nvSpPr>
        <p:spPr>
          <a:xfrm>
            <a:off x="2692400" y="1271657"/>
            <a:ext cx="9499600" cy="1446550"/>
          </a:xfrm>
          <a:prstGeom prst="rect">
            <a:avLst/>
          </a:prstGeom>
          <a:noFill/>
        </p:spPr>
        <p:txBody>
          <a:bodyPr wrap="square" rtlCol="0">
            <a:spAutoFit/>
          </a:bodyPr>
          <a:lstStyle/>
          <a:p>
            <a:r>
              <a:rPr lang="en-US">
                <a:solidFill>
                  <a:srgbClr val="C00000"/>
                </a:solidFill>
                <a:latin typeface="Arial" panose="020B0604020202020204" pitchFamily="34" charset="0"/>
                <a:cs typeface="Arial" panose="020B0604020202020204" pitchFamily="34" charset="0"/>
              </a:rPr>
              <a:t>There are ethical risks, like bias against certain sources or topics.</a:t>
            </a:r>
          </a:p>
          <a:p>
            <a:br>
              <a:rPr lang="en-US" sz="1600">
                <a:solidFill>
                  <a:srgbClr val="C00000"/>
                </a:solidFill>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I made sure no personal data was used, and all predictions are explainable with SHAP.</a:t>
            </a:r>
            <a:br>
              <a:rPr lang="en-US" sz="1600">
                <a:solidFill>
                  <a:srgbClr val="C00000"/>
                </a:solidFill>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Models should never fully replace expert human review and must disclose their limitations.</a:t>
            </a:r>
            <a:br>
              <a:rPr lang="en-US" sz="1600">
                <a:solidFill>
                  <a:srgbClr val="C00000"/>
                </a:solidFill>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Transparency and privacy are essential throughout.</a:t>
            </a:r>
            <a:endParaRPr lang="en-IL" sz="16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52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40737-E5B7-1501-7C57-275A77B631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81F8F5-1012-3C95-5B50-3098C0C8C8E1}"/>
              </a:ext>
            </a:extLst>
          </p:cNvPr>
          <p:cNvSpPr/>
          <p:nvPr/>
        </p:nvSpPr>
        <p:spPr>
          <a:xfrm>
            <a:off x="7730675" y="0"/>
            <a:ext cx="4477199" cy="68580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074" name="Picture 2" descr="Detecting fake news on social media: a new approach – Department of  Management, Technology, and Economics | ETH Zurich">
            <a:extLst>
              <a:ext uri="{FF2B5EF4-FFF2-40B4-BE49-F238E27FC236}">
                <a16:creationId xmlns:a16="http://schemas.microsoft.com/office/drawing/2014/main" id="{78763AD6-AFF2-34A8-1227-FBA81FD52F2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30381" b="5926"/>
          <a:stretch>
            <a:fillRect/>
          </a:stretch>
        </p:blipFill>
        <p:spPr bwMode="auto">
          <a:xfrm>
            <a:off x="1" y="0"/>
            <a:ext cx="7735380" cy="645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4CA728-C4A7-9DC1-FD8F-57987C78DBAA}"/>
              </a:ext>
            </a:extLst>
          </p:cNvPr>
          <p:cNvSpPr/>
          <p:nvPr/>
        </p:nvSpPr>
        <p:spPr>
          <a:xfrm>
            <a:off x="1" y="6451600"/>
            <a:ext cx="7748079" cy="406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3E8793B8-679E-B6E3-C061-594C22864131}"/>
              </a:ext>
            </a:extLst>
          </p:cNvPr>
          <p:cNvSpPr/>
          <p:nvPr/>
        </p:nvSpPr>
        <p:spPr>
          <a:xfrm>
            <a:off x="4098925" y="2463800"/>
            <a:ext cx="3615875" cy="3698874"/>
          </a:xfrm>
          <a:prstGeom prst="rect">
            <a:avLst/>
          </a:prstGeom>
          <a:solidFill>
            <a:srgbClr val="C902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AC842039-5285-79A8-26E2-242761EA943C}"/>
              </a:ext>
            </a:extLst>
          </p:cNvPr>
          <p:cNvSpPr/>
          <p:nvPr/>
        </p:nvSpPr>
        <p:spPr>
          <a:xfrm>
            <a:off x="4114800" y="2252063"/>
            <a:ext cx="3600000" cy="3910611"/>
          </a:xfrm>
          <a:prstGeom prst="rect">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B4F255C4-7F9D-C5CE-5F85-9854A4A476C8}"/>
              </a:ext>
            </a:extLst>
          </p:cNvPr>
          <p:cNvSpPr txBox="1"/>
          <p:nvPr/>
        </p:nvSpPr>
        <p:spPr>
          <a:xfrm>
            <a:off x="4448176" y="2013166"/>
            <a:ext cx="5060950" cy="276999"/>
          </a:xfrm>
          <a:prstGeom prst="rect">
            <a:avLst/>
          </a:prstGeom>
          <a:noFill/>
        </p:spPr>
        <p:txBody>
          <a:bodyPr wrap="square" rtlCol="0">
            <a:spAutoFit/>
          </a:bodyPr>
          <a:lstStyle/>
          <a:p>
            <a:r>
              <a:rPr lang="en-US" sz="1200" b="1">
                <a:effectLst/>
                <a:latin typeface="Arial" panose="020B0604020202020204" pitchFamily="34" charset="0"/>
                <a:cs typeface="Arial" panose="020B0604020202020204" pitchFamily="34" charset="0"/>
              </a:rPr>
              <a:t>10 AUDIENCE QUESTIONS &amp; ANSWERS</a:t>
            </a:r>
            <a:endParaRPr lang="en-IL" sz="12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0C6B92D-D3EB-2608-A56A-C9233C8E7C88}"/>
              </a:ext>
            </a:extLst>
          </p:cNvPr>
          <p:cNvSpPr/>
          <p:nvPr/>
        </p:nvSpPr>
        <p:spPr>
          <a:xfrm>
            <a:off x="7714799" y="2223134"/>
            <a:ext cx="3949898" cy="3939540"/>
          </a:xfrm>
          <a:prstGeom prst="rect">
            <a:avLst/>
          </a:prstGeom>
          <a:solidFill>
            <a:srgbClr val="C902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6C519751-7C25-D95F-58A3-3739E3AEAE63}"/>
              </a:ext>
            </a:extLst>
          </p:cNvPr>
          <p:cNvSpPr/>
          <p:nvPr/>
        </p:nvSpPr>
        <p:spPr>
          <a:xfrm>
            <a:off x="7714800" y="2212554"/>
            <a:ext cx="3949898" cy="3950120"/>
          </a:xfrm>
          <a:prstGeom prst="rect">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ACF0D1BB-F75E-DFEA-BBBC-CA744EB893E9}"/>
              </a:ext>
            </a:extLst>
          </p:cNvPr>
          <p:cNvSpPr txBox="1"/>
          <p:nvPr/>
        </p:nvSpPr>
        <p:spPr>
          <a:xfrm>
            <a:off x="4139120" y="2421446"/>
            <a:ext cx="7525576" cy="3939540"/>
          </a:xfrm>
          <a:prstGeom prst="rect">
            <a:avLst/>
          </a:prstGeom>
          <a:noFill/>
        </p:spPr>
        <p:txBody>
          <a:bodyPr wrap="square" rtlCol="0">
            <a:spAutoFit/>
          </a:bodyPr>
          <a:lstStyle/>
          <a:p>
            <a:pPr marL="228600" indent="-228600">
              <a:buAutoNum type="arabicPeriod"/>
            </a:pPr>
            <a:r>
              <a:rPr lang="en-US" sz="1000" b="1">
                <a:latin typeface="Arial" panose="020B0604020202020204" pitchFamily="34" charset="0"/>
                <a:cs typeface="Arial" panose="020B0604020202020204" pitchFamily="34" charset="0"/>
              </a:rPr>
              <a:t>How do you define and label fake news in this study?</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I used the Kaggle datasets, where articles are labeled as “fake” or “real” by human annotators.</a:t>
            </a:r>
          </a:p>
          <a:p>
            <a:pPr marL="228600" indent="-228600">
              <a:buFont typeface="+mj-lt"/>
              <a:buAutoNum type="arabicPeriod"/>
            </a:pPr>
            <a:r>
              <a:rPr lang="en-US" sz="1000" b="1">
                <a:latin typeface="Arial" panose="020B0604020202020204" pitchFamily="34" charset="0"/>
                <a:cs typeface="Arial" panose="020B0604020202020204" pitchFamily="34" charset="0"/>
              </a:rPr>
              <a:t>What are the main linguistic features or words that distinguish fake from real news?</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Fake news uses viral, emotional words like “video,” “image,” or “via,” while real news features agency and place names like “reuters” and “washington.”</a:t>
            </a:r>
          </a:p>
          <a:p>
            <a:pPr marL="228600" indent="-228600">
              <a:buFont typeface="+mj-lt"/>
              <a:buAutoNum type="arabicPeriod"/>
            </a:pPr>
            <a:r>
              <a:rPr lang="en-US" sz="1000" b="1">
                <a:latin typeface="Arial" panose="020B0604020202020204" pitchFamily="34" charset="0"/>
                <a:cs typeface="Arial" panose="020B0604020202020204" pitchFamily="34" charset="0"/>
              </a:rPr>
              <a:t>How do classical ML and BERT compare in performance and transparency?</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Both achieved high accuracy; classical ML is more transparent, while BERT offers state-of-the-art accuracy but is less interpretable—although SHAP helps with explanation.</a:t>
            </a:r>
          </a:p>
          <a:p>
            <a:pPr marL="228600" indent="-228600">
              <a:buFont typeface="+mj-lt"/>
              <a:buAutoNum type="arabicPeriod"/>
            </a:pPr>
            <a:r>
              <a:rPr lang="en-US" sz="1000" b="1">
                <a:latin typeface="Arial" panose="020B0604020202020204" pitchFamily="34" charset="0"/>
                <a:cs typeface="Arial" panose="020B0604020202020204" pitchFamily="34" charset="0"/>
              </a:rPr>
              <a:t>What are the limitations or risks of deploying this model in production?</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Risks include dataset bias, missing new fake news patterns, and technical limits like BERT’s input size.</a:t>
            </a:r>
          </a:p>
          <a:p>
            <a:pPr marL="228600" indent="-228600">
              <a:buFont typeface="+mj-lt"/>
              <a:buAutoNum type="arabicPeriod"/>
            </a:pPr>
            <a:r>
              <a:rPr lang="en-US" sz="1000" b="1">
                <a:latin typeface="Arial" panose="020B0604020202020204" pitchFamily="34" charset="0"/>
                <a:cs typeface="Arial" panose="020B0604020202020204" pitchFamily="34" charset="0"/>
              </a:rPr>
              <a:t>How do you address possible bias or unfairness?</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By using explainability tools, monitoring performance, and combining automation with human oversight.</a:t>
            </a:r>
          </a:p>
          <a:p>
            <a:pPr marL="228600" indent="-228600">
              <a:buFont typeface="+mj-lt"/>
              <a:buAutoNum type="arabicPeriod"/>
            </a:pPr>
            <a:r>
              <a:rPr lang="en-US" sz="1000" b="1">
                <a:latin typeface="Arial" panose="020B0604020202020204" pitchFamily="34" charset="0"/>
                <a:cs typeface="Arial" panose="020B0604020202020204" pitchFamily="34" charset="0"/>
              </a:rPr>
              <a:t>Can this model be fooled or adversarially attacked?</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Like all models, it can be tricked with adversarial inputs, so regular updates and human checks are important.</a:t>
            </a:r>
          </a:p>
          <a:p>
            <a:pPr marL="228600" indent="-228600">
              <a:buFont typeface="+mj-lt"/>
              <a:buAutoNum type="arabicPeriod"/>
            </a:pPr>
            <a:r>
              <a:rPr lang="en-US" sz="1000" b="1">
                <a:latin typeface="Arial" panose="020B0604020202020204" pitchFamily="34" charset="0"/>
                <a:cs typeface="Arial" panose="020B0604020202020204" pitchFamily="34" charset="0"/>
              </a:rPr>
              <a:t>How will the model handle new fake news tactics or topics?</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Regular retraining with new data is key to staying up-to-date.</a:t>
            </a:r>
          </a:p>
          <a:p>
            <a:pPr marL="228600" indent="-228600">
              <a:buFont typeface="+mj-lt"/>
              <a:buAutoNum type="arabicPeriod"/>
            </a:pPr>
            <a:r>
              <a:rPr lang="en-US" sz="1000" b="1">
                <a:latin typeface="Arial" panose="020B0604020202020204" pitchFamily="34" charset="0"/>
                <a:cs typeface="Arial" panose="020B0604020202020204" pitchFamily="34" charset="0"/>
              </a:rPr>
              <a:t>Can this approach be adapted to other languages or misinformation?</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Yes, with additional training data, it can work in other languages and for different kinds of misinformation.</a:t>
            </a:r>
          </a:p>
          <a:p>
            <a:pPr marL="228600" indent="-228600">
              <a:buFont typeface="+mj-lt"/>
              <a:buAutoNum type="arabicPeriod"/>
            </a:pPr>
            <a:r>
              <a:rPr lang="en-US" sz="1000" b="1">
                <a:latin typeface="Arial" panose="020B0604020202020204" pitchFamily="34" charset="0"/>
                <a:cs typeface="Arial" panose="020B0604020202020204" pitchFamily="34" charset="0"/>
              </a:rPr>
              <a:t>How explainable are the predictions to non-technical users?</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SHAP visualizations help show which words led to each prediction, improving trust and understanding.</a:t>
            </a:r>
          </a:p>
          <a:p>
            <a:pPr marL="228600" indent="-228600">
              <a:buFont typeface="+mj-lt"/>
              <a:buAutoNum type="arabicPeriod"/>
            </a:pPr>
            <a:r>
              <a:rPr lang="en-US" sz="1000" b="1">
                <a:latin typeface="Arial" panose="020B0604020202020204" pitchFamily="34" charset="0"/>
                <a:cs typeface="Arial" panose="020B0604020202020204" pitchFamily="34" charset="0"/>
              </a:rPr>
              <a:t>What are the most important next steps to improve and deploy the system?</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 Expand datasets, add more diverse data, build user-friendly tools, and continuously monitor for fairness and accuracy.</a:t>
            </a:r>
          </a:p>
          <a:p>
            <a:pPr marL="228600" indent="-228600">
              <a:buFont typeface="+mj-lt"/>
              <a:buAutoNum type="arabicPeriod"/>
            </a:pPr>
            <a:endParaRPr lang="en-US" sz="1000">
              <a:latin typeface="Arial" panose="020B0604020202020204" pitchFamily="34" charset="0"/>
              <a:cs typeface="Arial" panose="020B0604020202020204" pitchFamily="34" charset="0"/>
            </a:endParaRPr>
          </a:p>
          <a:p>
            <a:br>
              <a:rPr lang="en-US" sz="1000">
                <a:latin typeface="Arial" panose="020B0604020202020204" pitchFamily="34" charset="0"/>
                <a:cs typeface="Arial" panose="020B0604020202020204" pitchFamily="34" charset="0"/>
              </a:rPr>
            </a:br>
            <a:endParaRPr lang="en-ZA" sz="1000" b="1">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3C07B6D-2F1B-282B-ABD7-BA2AFD86B33F}"/>
              </a:ext>
            </a:extLst>
          </p:cNvPr>
          <p:cNvSpPr/>
          <p:nvPr/>
        </p:nvSpPr>
        <p:spPr>
          <a:xfrm>
            <a:off x="7467600" y="2058929"/>
            <a:ext cx="4197096" cy="198000"/>
          </a:xfrm>
          <a:prstGeom prst="rect">
            <a:avLst/>
          </a:prstGeom>
          <a:solidFill>
            <a:srgbClr val="B5B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607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572D8-0A40-DA16-2B5A-8113246F5335}"/>
              </a:ext>
            </a:extLst>
          </p:cNvPr>
          <p:cNvSpPr/>
          <p:nvPr/>
        </p:nvSpPr>
        <p:spPr>
          <a:xfrm>
            <a:off x="0" y="1562100"/>
            <a:ext cx="12192000" cy="37337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7B0E116C-BE25-827B-0CA5-D95D5CD6924A}"/>
              </a:ext>
            </a:extLst>
          </p:cNvPr>
          <p:cNvGrpSpPr/>
          <p:nvPr/>
        </p:nvGrpSpPr>
        <p:grpSpPr>
          <a:xfrm>
            <a:off x="58842" y="184819"/>
            <a:ext cx="6037158" cy="6025243"/>
            <a:chOff x="619577" y="629557"/>
            <a:chExt cx="5055507" cy="5045529"/>
          </a:xfrm>
        </p:grpSpPr>
        <p:pic>
          <p:nvPicPr>
            <p:cNvPr id="7170" name="Picture 2" descr="Fake News Headline: Over 3,785 Royalty-Free Licensable Stock Illustrations  &amp; Drawings | Shutterstock">
              <a:extLst>
                <a:ext uri="{FF2B5EF4-FFF2-40B4-BE49-F238E27FC236}">
                  <a16:creationId xmlns:a16="http://schemas.microsoft.com/office/drawing/2014/main" id="{20A5CB37-A40D-515C-EE6C-C4A98C44DB8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29" b="82857" l="9231" r="91538">
                          <a14:foregroundMark x1="26923" y1="21071" x2="29231" y2="21071"/>
                          <a14:foregroundMark x1="27692" y1="37143" x2="30769" y2="39643"/>
                          <a14:foregroundMark x1="9615" y1="35000" x2="18077" y2="45357"/>
                          <a14:foregroundMark x1="18077" y1="45357" x2="28846" y2="45714"/>
                          <a14:foregroundMark x1="26154" y1="20714" x2="33462" y2="20357"/>
                          <a14:foregroundMark x1="65385" y1="12857" x2="65385" y2="12857"/>
                          <a14:foregroundMark x1="76538" y1="34643" x2="68846" y2="34643"/>
                          <a14:foregroundMark x1="59615" y1="27857" x2="60769" y2="33929"/>
                          <a14:foregroundMark x1="70000" y1="54286" x2="84231" y2="56786"/>
                          <a14:foregroundMark x1="84231" y1="56786" x2="82692" y2="60357"/>
                          <a14:foregroundMark x1="75769" y1="66429" x2="76154" y2="71071"/>
                          <a14:foregroundMark x1="78077" y1="75357" x2="74231" y2="78214"/>
                          <a14:foregroundMark x1="74615" y1="75000" x2="58077" y2="81071"/>
                          <a14:foregroundMark x1="58077" y1="81071" x2="51154" y2="80714"/>
                          <a14:foregroundMark x1="46154" y1="79286" x2="31923" y2="60000"/>
                          <a14:foregroundMark x1="31923" y1="60000" x2="31923" y2="60000"/>
                          <a14:foregroundMark x1="27692" y1="61071" x2="25000" y2="66071"/>
                          <a14:foregroundMark x1="23077" y1="68214" x2="25385" y2="69643"/>
                          <a14:foregroundMark x1="30385" y1="36786" x2="38077" y2="41786"/>
                          <a14:foregroundMark x1="68846" y1="32500" x2="68846" y2="35714"/>
                          <a14:foregroundMark x1="68462" y1="59286" x2="69231" y2="62500"/>
                          <a14:foregroundMark x1="71538" y1="62143" x2="76923" y2="61071"/>
                          <a14:foregroundMark x1="85385" y1="60714" x2="87692" y2="61071"/>
                          <a14:foregroundMark x1="86538" y1="55000" x2="88846" y2="56071"/>
                          <a14:foregroundMark x1="89615" y1="57500" x2="91538" y2="60000"/>
                        </a14:backgroundRemoval>
                      </a14:imgEffect>
                    </a14:imgLayer>
                  </a14:imgProps>
                </a:ext>
                <a:ext uri="{28A0092B-C50C-407E-A947-70E740481C1C}">
                  <a14:useLocalDpi xmlns:a14="http://schemas.microsoft.com/office/drawing/2010/main" val="0"/>
                </a:ext>
              </a:extLst>
            </a:blip>
            <a:srcRect b="7326"/>
            <a:stretch>
              <a:fillRect/>
            </a:stretch>
          </p:blipFill>
          <p:spPr bwMode="auto">
            <a:xfrm>
              <a:off x="619577" y="629557"/>
              <a:ext cx="5055507" cy="504552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6FB269D1-CD65-902D-83AE-3C570D0E2054}"/>
                </a:ext>
              </a:extLst>
            </p:cNvPr>
            <p:cNvCxnSpPr>
              <a:cxnSpLocks/>
            </p:cNvCxnSpPr>
            <p:nvPr/>
          </p:nvCxnSpPr>
          <p:spPr>
            <a:xfrm>
              <a:off x="2560320" y="5119479"/>
              <a:ext cx="1883664" cy="0"/>
            </a:xfrm>
            <a:prstGeom prst="line">
              <a:avLst/>
            </a:prstGeom>
            <a:ln w="28575">
              <a:solidFill>
                <a:srgbClr val="656B6E"/>
              </a:solidFill>
            </a:ln>
          </p:spPr>
          <p:style>
            <a:lnRef idx="2">
              <a:schemeClr val="accent1"/>
            </a:lnRef>
            <a:fillRef idx="0">
              <a:schemeClr val="accent1"/>
            </a:fillRef>
            <a:effectRef idx="1">
              <a:schemeClr val="accent1"/>
            </a:effectRef>
            <a:fontRef idx="minor">
              <a:schemeClr val="tx1"/>
            </a:fontRef>
          </p:style>
        </p:cxnSp>
        <p:sp>
          <p:nvSpPr>
            <p:cNvPr id="6" name="Freeform: Shape 5">
              <a:extLst>
                <a:ext uri="{FF2B5EF4-FFF2-40B4-BE49-F238E27FC236}">
                  <a16:creationId xmlns:a16="http://schemas.microsoft.com/office/drawing/2014/main" id="{D4423049-4D44-5BFE-2CF6-CB0CE5021FBE}"/>
                </a:ext>
              </a:extLst>
            </p:cNvPr>
            <p:cNvSpPr/>
            <p:nvPr/>
          </p:nvSpPr>
          <p:spPr>
            <a:xfrm>
              <a:off x="1508760" y="1527048"/>
              <a:ext cx="1197864" cy="36576"/>
            </a:xfrm>
            <a:custGeom>
              <a:avLst/>
              <a:gdLst>
                <a:gd name="connsiteX0" fmla="*/ 0 w 1197864"/>
                <a:gd name="connsiteY0" fmla="*/ 36576 h 36576"/>
                <a:gd name="connsiteX1" fmla="*/ 192024 w 1197864"/>
                <a:gd name="connsiteY1" fmla="*/ 9144 h 36576"/>
                <a:gd name="connsiteX2" fmla="*/ 1197864 w 1197864"/>
                <a:gd name="connsiteY2" fmla="*/ 0 h 36576"/>
              </a:gdLst>
              <a:ahLst/>
              <a:cxnLst>
                <a:cxn ang="0">
                  <a:pos x="connsiteX0" y="connsiteY0"/>
                </a:cxn>
                <a:cxn ang="0">
                  <a:pos x="connsiteX1" y="connsiteY1"/>
                </a:cxn>
                <a:cxn ang="0">
                  <a:pos x="connsiteX2" y="connsiteY2"/>
                </a:cxn>
              </a:cxnLst>
              <a:rect l="l" t="t" r="r" b="b"/>
              <a:pathLst>
                <a:path w="1197864" h="36576">
                  <a:moveTo>
                    <a:pt x="0" y="36576"/>
                  </a:moveTo>
                  <a:lnTo>
                    <a:pt x="192024" y="9144"/>
                  </a:lnTo>
                  <a:lnTo>
                    <a:pt x="1197864" y="0"/>
                  </a:lnTo>
                </a:path>
              </a:pathLst>
            </a:custGeom>
            <a:noFill/>
            <a:ln w="38100">
              <a:solidFill>
                <a:srgbClr val="656B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TextBox 6">
            <a:extLst>
              <a:ext uri="{FF2B5EF4-FFF2-40B4-BE49-F238E27FC236}">
                <a16:creationId xmlns:a16="http://schemas.microsoft.com/office/drawing/2014/main" id="{5EC3A69B-281D-467C-7C3D-E7E5A35C370D}"/>
              </a:ext>
            </a:extLst>
          </p:cNvPr>
          <p:cNvSpPr txBox="1"/>
          <p:nvPr/>
        </p:nvSpPr>
        <p:spPr>
          <a:xfrm>
            <a:off x="5675084" y="2003532"/>
            <a:ext cx="5949952" cy="400110"/>
          </a:xfrm>
          <a:prstGeom prst="rect">
            <a:avLst/>
          </a:prstGeom>
          <a:noFill/>
        </p:spPr>
        <p:txBody>
          <a:bodyPr wrap="square" rtlCol="0">
            <a:spAutoFit/>
          </a:bodyPr>
          <a:lstStyle/>
          <a:p>
            <a:r>
              <a:rPr lang="en-US" sz="2000" b="1">
                <a:solidFill>
                  <a:schemeClr val="bg1"/>
                </a:solidFill>
                <a:latin typeface="Arial" panose="020B0604020202020204" pitchFamily="34" charset="0"/>
                <a:cs typeface="Arial" panose="020B0604020202020204" pitchFamily="34" charset="0"/>
              </a:rPr>
              <a:t>REFERENCES &amp; APPENDIX</a:t>
            </a:r>
            <a:endParaRPr lang="en-IL" sz="20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F9CF81-7B89-DE4D-6B81-725233229D15}"/>
              </a:ext>
            </a:extLst>
          </p:cNvPr>
          <p:cNvSpPr txBox="1"/>
          <p:nvPr/>
        </p:nvSpPr>
        <p:spPr>
          <a:xfrm>
            <a:off x="5675085" y="2612666"/>
            <a:ext cx="5780316" cy="1169551"/>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Arial" panose="020B0604020202020204" pitchFamily="34" charset="0"/>
                <a:cs typeface="Arial" panose="020B0604020202020204" pitchFamily="34" charset="0"/>
              </a:rPr>
              <a:t>I used published datasets and peer-reviewed research, all listed in my APA-style references.</a:t>
            </a:r>
          </a:p>
          <a:p>
            <a:pPr marL="285750" indent="-285750">
              <a:buFont typeface="Arial" panose="020B0604020202020204" pitchFamily="34" charset="0"/>
              <a:buChar char="•"/>
            </a:pPr>
            <a:endParaRPr lang="en-US" sz="14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chemeClr val="bg1"/>
                </a:solidFill>
                <a:latin typeface="Arial" panose="020B0604020202020204" pitchFamily="34" charset="0"/>
                <a:cs typeface="Arial" panose="020B0604020202020204" pitchFamily="34" charset="0"/>
              </a:rPr>
              <a:t>The appendix includes extra figures, code, data dictionary, and supporting visuals from the analysis.</a:t>
            </a:r>
          </a:p>
        </p:txBody>
      </p:sp>
    </p:spTree>
    <p:extLst>
      <p:ext uri="{BB962C8B-B14F-4D97-AF65-F5344CB8AC3E}">
        <p14:creationId xmlns:p14="http://schemas.microsoft.com/office/powerpoint/2010/main" val="382725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CE59-5E42-FF9B-68CA-0360185A5247}"/>
            </a:ext>
          </a:extLst>
        </p:cNvPr>
        <p:cNvGrpSpPr/>
        <p:nvPr/>
      </p:nvGrpSpPr>
      <p:grpSpPr>
        <a:xfrm>
          <a:off x="0" y="0"/>
          <a:ext cx="0" cy="0"/>
          <a:chOff x="0" y="0"/>
          <a:chExt cx="0" cy="0"/>
        </a:xfrm>
      </p:grpSpPr>
      <p:pic>
        <p:nvPicPr>
          <p:cNvPr id="7" name="Picture 6" descr="Mobile device with apps">
            <a:extLst>
              <a:ext uri="{FF2B5EF4-FFF2-40B4-BE49-F238E27FC236}">
                <a16:creationId xmlns:a16="http://schemas.microsoft.com/office/drawing/2014/main" id="{8CA981DB-30A6-FECA-333D-AC2134D6D161}"/>
              </a:ext>
            </a:extLst>
          </p:cNvPr>
          <p:cNvPicPr>
            <a:picLocks noChangeAspect="1"/>
          </p:cNvPicPr>
          <p:nvPr/>
        </p:nvPicPr>
        <p:blipFill>
          <a:blip r:embed="rId2">
            <a:extLst>
              <a:ext uri="{28A0092B-C50C-407E-A947-70E740481C1C}">
                <a14:useLocalDpi xmlns:a14="http://schemas.microsoft.com/office/drawing/2010/main" val="0"/>
              </a:ext>
            </a:extLst>
          </a:blip>
          <a:srcRect r="14928"/>
          <a:stretch>
            <a:fillRect/>
          </a:stretch>
        </p:blipFill>
        <p:spPr>
          <a:xfrm>
            <a:off x="1820070" y="-2"/>
            <a:ext cx="10371930" cy="6858002"/>
          </a:xfrm>
          <a:prstGeom prst="rect">
            <a:avLst/>
          </a:prstGeom>
        </p:spPr>
      </p:pic>
      <p:sp>
        <p:nvSpPr>
          <p:cNvPr id="5" name="Rectangle 4">
            <a:extLst>
              <a:ext uri="{FF2B5EF4-FFF2-40B4-BE49-F238E27FC236}">
                <a16:creationId xmlns:a16="http://schemas.microsoft.com/office/drawing/2014/main" id="{A0B54C45-8AED-4D7D-832E-9DD4FCC75473}"/>
              </a:ext>
            </a:extLst>
          </p:cNvPr>
          <p:cNvSpPr/>
          <p:nvPr/>
        </p:nvSpPr>
        <p:spPr>
          <a:xfrm>
            <a:off x="0" y="-1"/>
            <a:ext cx="12192000" cy="6858001"/>
          </a:xfrm>
          <a:prstGeom prst="rect">
            <a:avLst/>
          </a:prstGeom>
          <a:gradFill flip="none" rotWithShape="1">
            <a:gsLst>
              <a:gs pos="35000">
                <a:srgbClr val="17406D"/>
              </a:gs>
              <a:gs pos="95000">
                <a:schemeClr val="bg1">
                  <a:alpha val="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Placeholder 17">
            <a:extLst>
              <a:ext uri="{FF2B5EF4-FFF2-40B4-BE49-F238E27FC236}">
                <a16:creationId xmlns:a16="http://schemas.microsoft.com/office/drawing/2014/main" id="{11789B53-7C25-24C5-C145-1589AC8B50F8}"/>
              </a:ext>
            </a:extLst>
          </p:cNvPr>
          <p:cNvSpPr txBox="1">
            <a:spLocks/>
          </p:cNvSpPr>
          <p:nvPr/>
        </p:nvSpPr>
        <p:spPr>
          <a:xfrm>
            <a:off x="277020" y="741768"/>
            <a:ext cx="3506982" cy="1463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a:solidFill>
                  <a:schemeClr val="bg1"/>
                </a:solidFill>
                <a:latin typeface="Century Gothic" panose="020B0502020202020204" pitchFamily="34" charset="0"/>
              </a:rPr>
              <a:t>THANK YOU</a:t>
            </a:r>
          </a:p>
        </p:txBody>
      </p:sp>
      <p:sp>
        <p:nvSpPr>
          <p:cNvPr id="4" name="Text Placeholder 5">
            <a:extLst>
              <a:ext uri="{FF2B5EF4-FFF2-40B4-BE49-F238E27FC236}">
                <a16:creationId xmlns:a16="http://schemas.microsoft.com/office/drawing/2014/main" id="{01A29363-51A9-20E3-ECEB-1B69531901EF}"/>
              </a:ext>
            </a:extLst>
          </p:cNvPr>
          <p:cNvSpPr txBox="1">
            <a:spLocks/>
          </p:cNvSpPr>
          <p:nvPr/>
        </p:nvSpPr>
        <p:spPr>
          <a:xfrm>
            <a:off x="277020" y="4148480"/>
            <a:ext cx="9114629" cy="1532840"/>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200000"/>
              </a:lnSpc>
            </a:pPr>
            <a:r>
              <a:rPr lang="en-ZA" sz="2000">
                <a:solidFill>
                  <a:schemeClr val="bg1"/>
                </a:solidFill>
                <a:latin typeface="Arial" panose="020B0604020202020204" pitchFamily="34" charset="0"/>
                <a:cs typeface="Arial" panose="020B0604020202020204" pitchFamily="34" charset="0"/>
              </a:rPr>
              <a:t>TO CONTACT:</a:t>
            </a:r>
          </a:p>
          <a:p>
            <a:pPr lvl="0" algn="l">
              <a:lnSpc>
                <a:spcPct val="200000"/>
              </a:lnSpc>
            </a:pPr>
            <a:r>
              <a:rPr lang="en-ZA" sz="2000">
                <a:solidFill>
                  <a:schemeClr val="bg1"/>
                </a:solidFill>
                <a:latin typeface="Arial" panose="020B0604020202020204" pitchFamily="34" charset="0"/>
                <a:cs typeface="Arial" panose="020B0604020202020204" pitchFamily="34" charset="0"/>
              </a:rPr>
              <a:t>Aharon Rabson</a:t>
            </a:r>
          </a:p>
          <a:p>
            <a:pPr lvl="0" algn="l">
              <a:lnSpc>
                <a:spcPct val="200000"/>
              </a:lnSpc>
            </a:pPr>
            <a:r>
              <a:rPr lang="en-ZA" sz="2000">
                <a:solidFill>
                  <a:schemeClr val="bg1"/>
                </a:solidFill>
                <a:latin typeface="Arial" panose="020B0604020202020204" pitchFamily="34" charset="0"/>
                <a:cs typeface="Arial" panose="020B0604020202020204" pitchFamily="34" charset="0"/>
              </a:rPr>
              <a:t>Email: </a:t>
            </a:r>
            <a:r>
              <a:rPr lang="en-ZA" sz="2000" u="sng">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arabson@my365.bellevue.edu</a:t>
            </a:r>
            <a:br>
              <a:rPr lang="en-ZA" sz="2000">
                <a:solidFill>
                  <a:schemeClr val="bg1"/>
                </a:solidFill>
                <a:latin typeface="Arial" panose="020B0604020202020204" pitchFamily="34" charset="0"/>
                <a:cs typeface="Arial" panose="020B0604020202020204" pitchFamily="34" charset="0"/>
              </a:rPr>
            </a:br>
            <a:r>
              <a:rPr lang="en-ZA" sz="2000">
                <a:solidFill>
                  <a:schemeClr val="bg1"/>
                </a:solidFill>
                <a:latin typeface="Arial" panose="020B0604020202020204" pitchFamily="34" charset="0"/>
                <a:cs typeface="Arial" panose="020B0604020202020204" pitchFamily="34" charset="0"/>
              </a:rPr>
              <a:t>GitHub: </a:t>
            </a:r>
            <a:r>
              <a:rPr lang="en-ZA" sz="2000" u="sng">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https://github.com/Amrabson</a:t>
            </a:r>
            <a:endParaRPr lang="en-ZA" sz="2000">
              <a:solidFill>
                <a:schemeClr val="bg1"/>
              </a:solidFill>
              <a:latin typeface="Arial" panose="020B0604020202020204" pitchFamily="34" charset="0"/>
              <a:cs typeface="Arial" panose="020B0604020202020204" pitchFamily="34" charset="0"/>
            </a:endParaRPr>
          </a:p>
          <a:p>
            <a:pPr marL="342900" lvl="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a:p>
            <a:pPr marL="342900" lvl="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a:p>
            <a:pPr marL="34290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767CF08-3B8B-58A7-0F0A-B90E52F8F2E2}"/>
              </a:ext>
            </a:extLst>
          </p:cNvPr>
          <p:cNvCxnSpPr/>
          <p:nvPr/>
        </p:nvCxnSpPr>
        <p:spPr>
          <a:xfrm>
            <a:off x="277020" y="1943100"/>
            <a:ext cx="623808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67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ocial Costs of Not Sharing Fake News | INSEAD Knowledge">
            <a:extLst>
              <a:ext uri="{FF2B5EF4-FFF2-40B4-BE49-F238E27FC236}">
                <a16:creationId xmlns:a16="http://schemas.microsoft.com/office/drawing/2014/main" id="{FB40159D-854B-AC6A-BA3E-D59EE99E132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5104" b="13708"/>
          <a:stretch>
            <a:fillRect/>
          </a:stretch>
        </p:blipFill>
        <p:spPr bwMode="auto">
          <a:xfrm>
            <a:off x="0" y="990600"/>
            <a:ext cx="1219200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77A8A54-13D6-F33B-ADD0-C08384ACCA96}"/>
              </a:ext>
            </a:extLst>
          </p:cNvPr>
          <p:cNvCxnSpPr>
            <a:cxnSpLocks/>
          </p:cNvCxnSpPr>
          <p:nvPr/>
        </p:nvCxnSpPr>
        <p:spPr>
          <a:xfrm>
            <a:off x="3565003" y="2568740"/>
            <a:ext cx="8626997" cy="0"/>
          </a:xfrm>
          <a:prstGeom prst="line">
            <a:avLst/>
          </a:prstGeom>
          <a:ln w="190500">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F2E3978-E441-A49F-A8CF-5A54CD13AC32}"/>
              </a:ext>
            </a:extLst>
          </p:cNvPr>
          <p:cNvSpPr/>
          <p:nvPr/>
        </p:nvSpPr>
        <p:spPr>
          <a:xfrm>
            <a:off x="0" y="0"/>
            <a:ext cx="12192000" cy="1447787"/>
          </a:xfrm>
          <a:prstGeom prst="rect">
            <a:avLst/>
          </a:prstGeom>
          <a:solidFill>
            <a:srgbClr val="B6E3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4">
            <a:extLst>
              <a:ext uri="{FF2B5EF4-FFF2-40B4-BE49-F238E27FC236}">
                <a16:creationId xmlns:a16="http://schemas.microsoft.com/office/drawing/2014/main" id="{9FE8D714-71DF-FC98-B75E-412ADF63CB5C}"/>
              </a:ext>
            </a:extLst>
          </p:cNvPr>
          <p:cNvSpPr/>
          <p:nvPr/>
        </p:nvSpPr>
        <p:spPr>
          <a:xfrm>
            <a:off x="0" y="839940"/>
            <a:ext cx="12192000" cy="23858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Box 3">
            <a:extLst>
              <a:ext uri="{FF2B5EF4-FFF2-40B4-BE49-F238E27FC236}">
                <a16:creationId xmlns:a16="http://schemas.microsoft.com/office/drawing/2014/main" id="{19C51B3F-2E7B-93AD-5717-097D920C6AA7}"/>
              </a:ext>
            </a:extLst>
          </p:cNvPr>
          <p:cNvSpPr txBox="1"/>
          <p:nvPr/>
        </p:nvSpPr>
        <p:spPr>
          <a:xfrm>
            <a:off x="0" y="1192647"/>
            <a:ext cx="12192000" cy="1569660"/>
          </a:xfrm>
          <a:prstGeom prst="rect">
            <a:avLst/>
          </a:prstGeom>
          <a:noFill/>
        </p:spPr>
        <p:txBody>
          <a:bodyPr wrap="square" rtlCol="0">
            <a:spAutoFit/>
          </a:bodyPr>
          <a:lstStyle/>
          <a:p>
            <a:r>
              <a:rPr lang="en-US" sz="1600">
                <a:solidFill>
                  <a:srgbClr val="C00000"/>
                </a:solidFill>
                <a:latin typeface="Arial" panose="020B0604020202020204" pitchFamily="34" charset="0"/>
                <a:cs typeface="Arial" panose="020B0604020202020204" pitchFamily="34" charset="0"/>
              </a:rPr>
              <a:t>The spread of fake news is a major problem in our society. It can sway public opinion, influence elections, and even affect our health.</a:t>
            </a:r>
            <a:br>
              <a:rPr lang="en-US" sz="3200">
                <a:solidFill>
                  <a:srgbClr val="C00000"/>
                </a:solidFill>
                <a:latin typeface="Arial" panose="020B0604020202020204" pitchFamily="34" charset="0"/>
                <a:cs typeface="Arial" panose="020B0604020202020204" pitchFamily="34" charset="0"/>
              </a:rPr>
            </a:br>
            <a:r>
              <a:rPr lang="en-US" sz="1600">
                <a:solidFill>
                  <a:srgbClr val="C00000"/>
                </a:solidFill>
                <a:latin typeface="Arial" panose="020B0604020202020204" pitchFamily="34" charset="0"/>
                <a:cs typeface="Arial" panose="020B0604020202020204" pitchFamily="34" charset="0"/>
              </a:rPr>
              <a:t>Because so much information moves so quickly online, manual fact-checking just can’t keep up.</a:t>
            </a:r>
            <a:endParaRPr lang="en-US" sz="1200">
              <a:solidFill>
                <a:srgbClr val="C00000"/>
              </a:solidFill>
              <a:latin typeface="Arial" panose="020B0604020202020204" pitchFamily="34" charset="0"/>
              <a:cs typeface="Arial" panose="020B0604020202020204" pitchFamily="34" charset="0"/>
            </a:endParaRPr>
          </a:p>
          <a:p>
            <a:br>
              <a:rPr lang="en-US" sz="3200">
                <a:solidFill>
                  <a:srgbClr val="C00000"/>
                </a:solidFill>
                <a:latin typeface="Arial" panose="020B0604020202020204" pitchFamily="34" charset="0"/>
                <a:cs typeface="Arial" panose="020B0604020202020204" pitchFamily="34" charset="0"/>
              </a:rPr>
            </a:br>
            <a:r>
              <a:rPr lang="en-US" sz="1600">
                <a:solidFill>
                  <a:srgbClr val="C00000"/>
                </a:solidFill>
                <a:latin typeface="Arial" panose="020B0604020202020204" pitchFamily="34" charset="0"/>
                <a:cs typeface="Arial" panose="020B0604020202020204" pitchFamily="34" charset="0"/>
              </a:rPr>
              <a:t>My project addresses this challenge by using machine learning and deep learning to automatically detect fake news articles, while making sure the predictions are explainable and transparent.</a:t>
            </a:r>
            <a:endParaRPr lang="en-IL" sz="1600" dirty="0">
              <a:solidFill>
                <a:srgbClr val="C00000"/>
              </a:solidFill>
              <a:latin typeface="Arial" panose="020B0604020202020204" pitchFamily="34" charset="0"/>
              <a:cs typeface="Arial" panose="020B0604020202020204" pitchFamily="34" charset="0"/>
            </a:endParaRPr>
          </a:p>
        </p:txBody>
      </p:sp>
      <p:pic>
        <p:nvPicPr>
          <p:cNvPr id="23" name="Picture 2" descr="The Social Costs of Not Sharing Fake News | INSEAD Knowledge">
            <a:extLst>
              <a:ext uri="{FF2B5EF4-FFF2-40B4-BE49-F238E27FC236}">
                <a16:creationId xmlns:a16="http://schemas.microsoft.com/office/drawing/2014/main" id="{A148334D-91B3-FA76-EA30-BE49629AD7A8}"/>
              </a:ext>
            </a:extLst>
          </p:cNvPr>
          <p:cNvPicPr>
            <a:picLocks noChangeAspect="1" noChangeArrowheads="1"/>
          </p:cNvPicPr>
          <p:nvPr/>
        </p:nvPicPr>
        <p:blipFill rotWithShape="1">
          <a:blip r:embed="rId4">
            <a:clrChange>
              <a:clrFrom>
                <a:srgbClr val="6DC6A8"/>
              </a:clrFrom>
              <a:clrTo>
                <a:srgbClr val="6DC6A8">
                  <a:alpha val="0"/>
                </a:srgbClr>
              </a:clrTo>
            </a:clrChange>
            <a:alphaModFix/>
            <a:extLst>
              <a:ext uri="{BEBA8EAE-BF5A-486C-A8C5-ECC9F3942E4B}">
                <a14:imgProps xmlns:a14="http://schemas.microsoft.com/office/drawing/2010/main">
                  <a14:imgLayer r:embed="rId5">
                    <a14:imgEffect>
                      <a14:backgroundRemoval t="14528" b="97867" l="3111" r="96006">
                        <a14:foregroundMark x1="9755" y1="38435" x2="9835" y2="39418"/>
                        <a14:foregroundMark x1="9835" y1="39418" x2="9334" y2="53607"/>
                        <a14:foregroundMark x1="9334" y1="53607" x2="9334" y2="53607"/>
                        <a14:foregroundMark x1="9093" y1="45750" x2="7587" y2="61768"/>
                        <a14:foregroundMark x1="7587" y1="61768" x2="7587" y2="61768"/>
                        <a14:foregroundMark x1="7587" y1="61768" x2="6584" y2="92279"/>
                        <a14:foregroundMark x1="6584" y1="92279" x2="6584" y2="92279"/>
                        <a14:foregroundMark x1="6002" y1="93938" x2="8912" y2="97900"/>
                        <a14:foregroundMark x1="8912" y1="97900" x2="3171" y2="97054"/>
                        <a14:foregroundMark x1="3171" y1="97054" x2="3171" y2="97054"/>
                        <a14:foregroundMark x1="13830" y1="52760" x2="11742" y2="58957"/>
                        <a14:foregroundMark x1="11742" y1="58957" x2="11742" y2="58957"/>
                        <a14:foregroundMark x1="18326" y1="44903" x2="18326" y2="44903"/>
                        <a14:foregroundMark x1="18326" y1="44903" x2="18326" y2="44903"/>
                        <a14:foregroundMark x1="45745" y1="36742" x2="45584" y2="43617"/>
                        <a14:foregroundMark x1="47491" y1="52049" x2="51004" y2="78361"/>
                        <a14:foregroundMark x1="41590" y1="42906" x2="42413" y2="43752"/>
                        <a14:foregroundMark x1="91911" y1="37995" x2="87254" y2="69082"/>
                        <a14:foregroundMark x1="87254" y1="69082" x2="84665" y2="87775"/>
                        <a14:foregroundMark x1="94661" y1="38842" x2="95082" y2="42499"/>
                        <a14:foregroundMark x1="96006" y1="52760" x2="95082" y2="55029"/>
                        <a14:backgroundMark x1="17664" y1="41923" x2="17664" y2="41923"/>
                        <a14:backgroundMark x1="17664" y1="41923" x2="17664" y2="41923"/>
                      </a14:backgroundRemoval>
                    </a14:imgEffect>
                  </a14:imgLayer>
                </a14:imgProps>
              </a:ext>
              <a:ext uri="{28A0092B-C50C-407E-A947-70E740481C1C}">
                <a14:useLocalDpi xmlns:a14="http://schemas.microsoft.com/office/drawing/2010/main" val="0"/>
              </a:ext>
            </a:extLst>
          </a:blip>
          <a:srcRect t="5104" b="13708"/>
          <a:stretch>
            <a:fillRect/>
          </a:stretch>
        </p:blipFill>
        <p:spPr bwMode="auto">
          <a:xfrm>
            <a:off x="0" y="990600"/>
            <a:ext cx="12192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CC059911-415B-F92D-D79D-9D0E9F0DF5A5}"/>
              </a:ext>
            </a:extLst>
          </p:cNvPr>
          <p:cNvSpPr/>
          <p:nvPr/>
        </p:nvSpPr>
        <p:spPr>
          <a:xfrm>
            <a:off x="0" y="507282"/>
            <a:ext cx="7689438" cy="64847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t>BUSINESS PROBLEM</a:t>
            </a:r>
            <a:endParaRPr lang="en-ZA" sz="2400" b="1"/>
          </a:p>
        </p:txBody>
      </p:sp>
    </p:spTree>
    <p:extLst>
      <p:ext uri="{BB962C8B-B14F-4D97-AF65-F5344CB8AC3E}">
        <p14:creationId xmlns:p14="http://schemas.microsoft.com/office/powerpoint/2010/main" val="86910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4AC6B2-C89B-1A78-AF10-BC8AF6C3A4F3}"/>
              </a:ext>
            </a:extLst>
          </p:cNvPr>
          <p:cNvSpPr/>
          <p:nvPr/>
        </p:nvSpPr>
        <p:spPr>
          <a:xfrm>
            <a:off x="6438900" y="0"/>
            <a:ext cx="5753100" cy="6858000"/>
          </a:xfrm>
          <a:prstGeom prst="rect">
            <a:avLst/>
          </a:prstGeom>
          <a:solidFill>
            <a:srgbClr val="3C3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50" name="Picture 2" descr="Fake News - The Boys' Brigade">
            <a:extLst>
              <a:ext uri="{FF2B5EF4-FFF2-40B4-BE49-F238E27FC236}">
                <a16:creationId xmlns:a16="http://schemas.microsoft.com/office/drawing/2014/main" id="{D29C9F33-D3A3-6518-D597-C8BFBCB50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11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44+ Thousand Breaking News Headline Royalty-Free Images, Stock Photos &amp;  Pictures | Shutterstock">
            <a:extLst>
              <a:ext uri="{FF2B5EF4-FFF2-40B4-BE49-F238E27FC236}">
                <a16:creationId xmlns:a16="http://schemas.microsoft.com/office/drawing/2014/main" id="{02572900-4CEA-FD9A-E396-D913A45992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46" t="77778" r="63710" b="1805"/>
          <a:stretch>
            <a:fillRect/>
          </a:stretch>
        </p:blipFill>
        <p:spPr bwMode="auto">
          <a:xfrm>
            <a:off x="6915150" y="615482"/>
            <a:ext cx="2895600" cy="14002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03E3F19-EDE1-F34F-5520-F6A9EBF728EE}"/>
              </a:ext>
            </a:extLst>
          </p:cNvPr>
          <p:cNvSpPr/>
          <p:nvPr/>
        </p:nvSpPr>
        <p:spPr>
          <a:xfrm>
            <a:off x="6985002" y="958382"/>
            <a:ext cx="5206998"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49420444-30B0-8C09-DC22-055596DA0101}"/>
              </a:ext>
            </a:extLst>
          </p:cNvPr>
          <p:cNvSpPr txBox="1"/>
          <p:nvPr/>
        </p:nvSpPr>
        <p:spPr>
          <a:xfrm>
            <a:off x="6915151" y="819366"/>
            <a:ext cx="5060950" cy="646331"/>
          </a:xfrm>
          <a:prstGeom prst="rect">
            <a:avLst/>
          </a:prstGeom>
          <a:noFill/>
        </p:spPr>
        <p:txBody>
          <a:bodyPr wrap="square" rtlCol="0">
            <a:spAutoFit/>
          </a:bodyPr>
          <a:lstStyle/>
          <a:p>
            <a:r>
              <a:rPr lang="en-US" sz="3600" b="1" i="1">
                <a:solidFill>
                  <a:srgbClr val="C00000"/>
                </a:solidFill>
                <a:effectLst/>
                <a:latin typeface="Aptos" panose="020B0004020202020204" pitchFamily="34" charset="0"/>
              </a:rPr>
              <a:t>Background / History</a:t>
            </a:r>
            <a:endParaRPr lang="en-IL" dirty="0"/>
          </a:p>
        </p:txBody>
      </p:sp>
      <p:sp>
        <p:nvSpPr>
          <p:cNvPr id="10" name="Rectangle 9">
            <a:extLst>
              <a:ext uri="{FF2B5EF4-FFF2-40B4-BE49-F238E27FC236}">
                <a16:creationId xmlns:a16="http://schemas.microsoft.com/office/drawing/2014/main" id="{0129E169-5604-51B4-138A-84957DB9EA02}"/>
              </a:ext>
            </a:extLst>
          </p:cNvPr>
          <p:cNvSpPr/>
          <p:nvPr/>
        </p:nvSpPr>
        <p:spPr>
          <a:xfrm>
            <a:off x="6985000" y="1326682"/>
            <a:ext cx="5207000" cy="3930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5772DA9A-C19F-DC3F-F346-0F6B1CA4AEB8}"/>
              </a:ext>
            </a:extLst>
          </p:cNvPr>
          <p:cNvSpPr/>
          <p:nvPr/>
        </p:nvSpPr>
        <p:spPr>
          <a:xfrm>
            <a:off x="7345363" y="1869208"/>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791E63B5-ED61-C443-FB74-A85FF734814C}"/>
              </a:ext>
            </a:extLst>
          </p:cNvPr>
          <p:cNvSpPr/>
          <p:nvPr/>
        </p:nvSpPr>
        <p:spPr>
          <a:xfrm>
            <a:off x="7924800" y="1823000"/>
            <a:ext cx="4267200" cy="180000"/>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06A244AB-0402-98BF-9238-95BF08F1ECFD}"/>
              </a:ext>
            </a:extLst>
          </p:cNvPr>
          <p:cNvSpPr/>
          <p:nvPr/>
        </p:nvSpPr>
        <p:spPr>
          <a:xfrm>
            <a:off x="6915150" y="1719697"/>
            <a:ext cx="5276850" cy="90603"/>
          </a:xfrm>
          <a:prstGeom prst="rect">
            <a:avLst/>
          </a:prstGeom>
          <a:solidFill>
            <a:srgbClr val="3C3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EC9095FD-CCE4-1A06-88AD-3C2378689580}"/>
              </a:ext>
            </a:extLst>
          </p:cNvPr>
          <p:cNvSpPr txBox="1"/>
          <p:nvPr/>
        </p:nvSpPr>
        <p:spPr>
          <a:xfrm>
            <a:off x="6915150" y="2131703"/>
            <a:ext cx="5060950" cy="2246769"/>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Fake news isn’t new, but with the rise of social media, its impact has become much more serious.</a:t>
            </a:r>
          </a:p>
          <a:p>
            <a:br>
              <a:rPr lang="en-US" sz="1400">
                <a:solidFill>
                  <a:schemeClr val="bg1"/>
                </a:solidFill>
                <a:latin typeface="Arial" panose="020B0604020202020204" pitchFamily="34" charset="0"/>
                <a:cs typeface="Arial" panose="020B0604020202020204" pitchFamily="34" charset="0"/>
              </a:rPr>
            </a:br>
            <a:r>
              <a:rPr lang="en-US" sz="1600">
                <a:solidFill>
                  <a:schemeClr val="bg1"/>
                </a:solidFill>
                <a:latin typeface="Arial" panose="020B0604020202020204" pitchFamily="34" charset="0"/>
                <a:cs typeface="Arial" panose="020B0604020202020204" pitchFamily="34" charset="0"/>
              </a:rPr>
              <a:t>Manual fact-checking is important, but can’t handle the scale of misinformation we see today.</a:t>
            </a:r>
          </a:p>
          <a:p>
            <a:br>
              <a:rPr lang="en-US" sz="1400">
                <a:solidFill>
                  <a:schemeClr val="bg1"/>
                </a:solidFill>
                <a:latin typeface="Arial" panose="020B0604020202020204" pitchFamily="34" charset="0"/>
                <a:cs typeface="Arial" panose="020B0604020202020204" pitchFamily="34" charset="0"/>
              </a:rPr>
            </a:br>
            <a:r>
              <a:rPr lang="en-US" sz="1600" i="1">
                <a:solidFill>
                  <a:schemeClr val="bg1"/>
                </a:solidFill>
                <a:latin typeface="Arial" panose="020B0604020202020204" pitchFamily="34" charset="0"/>
                <a:cs typeface="Arial" panose="020B0604020202020204" pitchFamily="34" charset="0"/>
              </a:rPr>
              <a:t>Machine learning models, especially those trained to pick up on language and content patterns, are now a crucial tool for detecting fake news at scale.</a:t>
            </a:r>
            <a:endParaRPr lang="en-IL"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406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40DC4E-AD6A-CF0D-D286-2F87E04A578E}"/>
              </a:ext>
            </a:extLst>
          </p:cNvPr>
          <p:cNvSpPr/>
          <p:nvPr/>
        </p:nvSpPr>
        <p:spPr>
          <a:xfrm>
            <a:off x="11110912" y="0"/>
            <a:ext cx="1081087" cy="68580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074" name="Picture 2" descr="Detecting fake news on social media: a new approach – Department of  Management, Technology, and Economics | ETH Zurich">
            <a:extLst>
              <a:ext uri="{FF2B5EF4-FFF2-40B4-BE49-F238E27FC236}">
                <a16:creationId xmlns:a16="http://schemas.microsoft.com/office/drawing/2014/main" id="{C3956387-B2E5-B357-58A0-53FE03760C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1110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7FB2B3-9FF9-30F0-5AAB-183F2E4FCD46}"/>
              </a:ext>
            </a:extLst>
          </p:cNvPr>
          <p:cNvSpPr/>
          <p:nvPr/>
        </p:nvSpPr>
        <p:spPr>
          <a:xfrm>
            <a:off x="4381500" y="2463800"/>
            <a:ext cx="3111500" cy="2108200"/>
          </a:xfrm>
          <a:prstGeom prst="rect">
            <a:avLst/>
          </a:prstGeom>
          <a:solidFill>
            <a:srgbClr val="C902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E16240D5-2690-50BA-768F-EC35F5726ECA}"/>
              </a:ext>
            </a:extLst>
          </p:cNvPr>
          <p:cNvSpPr/>
          <p:nvPr/>
        </p:nvSpPr>
        <p:spPr>
          <a:xfrm>
            <a:off x="4114800" y="2252064"/>
            <a:ext cx="3600000" cy="2520000"/>
          </a:xfrm>
          <a:prstGeom prst="rect">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39D6563C-5E95-64E0-A550-CC3910D64180}"/>
              </a:ext>
            </a:extLst>
          </p:cNvPr>
          <p:cNvSpPr txBox="1"/>
          <p:nvPr/>
        </p:nvSpPr>
        <p:spPr>
          <a:xfrm>
            <a:off x="4448176" y="2013166"/>
            <a:ext cx="5060950" cy="276999"/>
          </a:xfrm>
          <a:prstGeom prst="rect">
            <a:avLst/>
          </a:prstGeom>
          <a:noFill/>
        </p:spPr>
        <p:txBody>
          <a:bodyPr wrap="square" rtlCol="0">
            <a:spAutoFit/>
          </a:bodyPr>
          <a:lstStyle/>
          <a:p>
            <a:r>
              <a:rPr lang="en-US" sz="1200" b="1">
                <a:effectLst/>
                <a:latin typeface="Arial" panose="020B0604020202020204" pitchFamily="34" charset="0"/>
                <a:cs typeface="Arial" panose="020B0604020202020204" pitchFamily="34" charset="0"/>
              </a:rPr>
              <a:t>DATA EXPLANATION</a:t>
            </a:r>
            <a:endParaRPr lang="en-IL" sz="1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38274CA-97FE-BCFE-4F53-F34FB7083B77}"/>
              </a:ext>
            </a:extLst>
          </p:cNvPr>
          <p:cNvSpPr txBox="1"/>
          <p:nvPr/>
        </p:nvSpPr>
        <p:spPr>
          <a:xfrm>
            <a:off x="4139120" y="2421446"/>
            <a:ext cx="3596260" cy="2192908"/>
          </a:xfrm>
          <a:prstGeom prst="rect">
            <a:avLst/>
          </a:prstGeom>
          <a:noFill/>
        </p:spPr>
        <p:txBody>
          <a:bodyPr wrap="square" rtlCol="0">
            <a:spAutoFit/>
          </a:bodyPr>
          <a:lstStyle/>
          <a:p>
            <a:r>
              <a:rPr lang="en-US" sz="1050" b="1">
                <a:latin typeface="Arial" panose="020B0604020202020204" pitchFamily="34" charset="0"/>
                <a:cs typeface="Arial" panose="020B0604020202020204" pitchFamily="34" charset="0"/>
              </a:rPr>
              <a:t>For this project, I used open datasets from Kaggle, which include about 40,000 news articles labeled as “fake” or “real.”</a:t>
            </a:r>
          </a:p>
          <a:p>
            <a:br>
              <a:rPr lang="en-US" sz="1050" b="1">
                <a:latin typeface="Arial" panose="020B0604020202020204" pitchFamily="34" charset="0"/>
                <a:cs typeface="Arial" panose="020B0604020202020204" pitchFamily="34" charset="0"/>
              </a:rPr>
            </a:br>
            <a:r>
              <a:rPr lang="en-US" sz="1050" b="1">
                <a:latin typeface="Arial" panose="020B0604020202020204" pitchFamily="34" charset="0"/>
                <a:cs typeface="Arial" panose="020B0604020202020204" pitchFamily="34" charset="0"/>
              </a:rPr>
              <a:t>Each article has a title, full text, subject, and publication date.</a:t>
            </a:r>
          </a:p>
          <a:p>
            <a:br>
              <a:rPr lang="en-US" sz="1050" b="1">
                <a:latin typeface="Arial" panose="020B0604020202020204" pitchFamily="34" charset="0"/>
                <a:cs typeface="Arial" panose="020B0604020202020204" pitchFamily="34" charset="0"/>
              </a:rPr>
            </a:br>
            <a:r>
              <a:rPr lang="en-US" sz="1050" b="1">
                <a:latin typeface="Arial" panose="020B0604020202020204" pitchFamily="34" charset="0"/>
                <a:cs typeface="Arial" panose="020B0604020202020204" pitchFamily="34" charset="0"/>
              </a:rPr>
              <a:t>To prepare the data, I removed duplicates and nulls, cleaned the text, removed stopwords, and lemmatized the words.</a:t>
            </a:r>
          </a:p>
          <a:p>
            <a:br>
              <a:rPr lang="en-US" sz="1050" b="1">
                <a:latin typeface="Arial" panose="020B0604020202020204" pitchFamily="34" charset="0"/>
                <a:cs typeface="Arial" panose="020B0604020202020204" pitchFamily="34" charset="0"/>
              </a:rPr>
            </a:br>
            <a:r>
              <a:rPr lang="en-US" sz="1050" b="1">
                <a:latin typeface="Arial" panose="020B0604020202020204" pitchFamily="34" charset="0"/>
                <a:cs typeface="Arial" panose="020B0604020202020204" pitchFamily="34" charset="0"/>
              </a:rPr>
              <a:t>I also created a new column called “clean_text” for all modeling.</a:t>
            </a:r>
            <a:endParaRPr lang="en-ZA" sz="105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142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35B2D9-35FE-F872-D97E-85A871768AB4}"/>
              </a:ext>
            </a:extLst>
          </p:cNvPr>
          <p:cNvPicPr>
            <a:picLocks noChangeAspect="1"/>
          </p:cNvPicPr>
          <p:nvPr/>
        </p:nvPicPr>
        <p:blipFill>
          <a:blip r:embed="rId3"/>
          <a:srcRect t="-5371" b="19345"/>
          <a:stretch>
            <a:fillRect/>
          </a:stretch>
        </p:blipFill>
        <p:spPr>
          <a:xfrm>
            <a:off x="0" y="958381"/>
            <a:ext cx="12192000" cy="5899619"/>
          </a:xfrm>
          <a:prstGeom prst="rect">
            <a:avLst/>
          </a:prstGeom>
        </p:spPr>
      </p:pic>
      <p:pic>
        <p:nvPicPr>
          <p:cNvPr id="12" name="Picture 11">
            <a:extLst>
              <a:ext uri="{FF2B5EF4-FFF2-40B4-BE49-F238E27FC236}">
                <a16:creationId xmlns:a16="http://schemas.microsoft.com/office/drawing/2014/main" id="{AABF5070-87C6-CE78-072B-C5E13A8A22A6}"/>
              </a:ext>
            </a:extLst>
          </p:cNvPr>
          <p:cNvPicPr>
            <a:picLocks noChangeAspect="1"/>
          </p:cNvPicPr>
          <p:nvPr/>
        </p:nvPicPr>
        <p:blipFill>
          <a:blip r:embed="rId3"/>
          <a:srcRect t="79864" b="-18753"/>
          <a:stretch>
            <a:fillRect/>
          </a:stretch>
        </p:blipFill>
        <p:spPr>
          <a:xfrm>
            <a:off x="0" y="0"/>
            <a:ext cx="12192000" cy="2667000"/>
          </a:xfrm>
          <a:prstGeom prst="rect">
            <a:avLst/>
          </a:prstGeom>
        </p:spPr>
      </p:pic>
      <p:sp>
        <p:nvSpPr>
          <p:cNvPr id="15" name="Rectangle 14">
            <a:extLst>
              <a:ext uri="{FF2B5EF4-FFF2-40B4-BE49-F238E27FC236}">
                <a16:creationId xmlns:a16="http://schemas.microsoft.com/office/drawing/2014/main" id="{DE25B84A-F28C-1C96-8A13-48CF1B5245FE}"/>
              </a:ext>
            </a:extLst>
          </p:cNvPr>
          <p:cNvSpPr/>
          <p:nvPr/>
        </p:nvSpPr>
        <p:spPr>
          <a:xfrm>
            <a:off x="0" y="0"/>
            <a:ext cx="12191995" cy="6858000"/>
          </a:xfrm>
          <a:prstGeom prst="rect">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63727540-DDEA-B684-F2B7-06DDCB06FF44}"/>
              </a:ext>
            </a:extLst>
          </p:cNvPr>
          <p:cNvSpPr/>
          <p:nvPr/>
        </p:nvSpPr>
        <p:spPr>
          <a:xfrm>
            <a:off x="0" y="464900"/>
            <a:ext cx="5206998"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738B7FD2-7E84-4C47-6DC0-4FDFA7F7B308}"/>
              </a:ext>
            </a:extLst>
          </p:cNvPr>
          <p:cNvSpPr txBox="1"/>
          <p:nvPr/>
        </p:nvSpPr>
        <p:spPr>
          <a:xfrm>
            <a:off x="3206751" y="387440"/>
            <a:ext cx="5060950" cy="523220"/>
          </a:xfrm>
          <a:prstGeom prst="rect">
            <a:avLst/>
          </a:prstGeom>
          <a:noFill/>
        </p:spPr>
        <p:txBody>
          <a:bodyPr wrap="square" rtlCol="0">
            <a:spAutoFit/>
          </a:bodyPr>
          <a:lstStyle/>
          <a:p>
            <a:r>
              <a:rPr lang="en-US" sz="2800" b="1" i="1">
                <a:solidFill>
                  <a:srgbClr val="C00000"/>
                </a:solidFill>
                <a:effectLst/>
                <a:latin typeface="Arial" panose="020B0604020202020204" pitchFamily="34" charset="0"/>
                <a:cs typeface="Arial" panose="020B0604020202020204" pitchFamily="34" charset="0"/>
              </a:rPr>
              <a:t>METHODS</a:t>
            </a:r>
            <a:endParaRPr lang="en-IL" sz="1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AFAE48B-3DBF-8A6C-E48A-F62B2D9B7FE8}"/>
              </a:ext>
            </a:extLst>
          </p:cNvPr>
          <p:cNvSpPr/>
          <p:nvPr/>
        </p:nvSpPr>
        <p:spPr>
          <a:xfrm>
            <a:off x="5206999" y="1309920"/>
            <a:ext cx="6985002" cy="76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CE851D7D-F6D6-EB3D-AD97-A92572BF5BAD}"/>
              </a:ext>
            </a:extLst>
          </p:cNvPr>
          <p:cNvSpPr txBox="1"/>
          <p:nvPr/>
        </p:nvSpPr>
        <p:spPr>
          <a:xfrm>
            <a:off x="5206999" y="1309920"/>
            <a:ext cx="6680202" cy="738664"/>
          </a:xfrm>
          <a:prstGeom prst="rect">
            <a:avLst/>
          </a:prstGeom>
          <a:noFill/>
        </p:spPr>
        <p:txBody>
          <a:bodyPr wrap="square" rtlCol="0">
            <a:spAutoFit/>
          </a:bodyPr>
          <a:lstStyle/>
          <a:p>
            <a:r>
              <a:rPr lang="en-US" sz="1400" b="1">
                <a:latin typeface="Arial" panose="020B0604020202020204" pitchFamily="34" charset="0"/>
                <a:cs typeface="Arial" panose="020B0604020202020204" pitchFamily="34" charset="0"/>
              </a:rPr>
              <a:t>First, I explored the data by looking at the distribution of fake and real news, and examining the most frequent words in each category.</a:t>
            </a:r>
            <a:br>
              <a:rPr lang="en-US" sz="1400" b="1">
                <a:latin typeface="Arial" panose="020B0604020202020204" pitchFamily="34" charset="0"/>
                <a:cs typeface="Arial" panose="020B0604020202020204" pitchFamily="34" charset="0"/>
              </a:rPr>
            </a:br>
            <a:r>
              <a:rPr lang="en-US" sz="1400" b="1">
                <a:latin typeface="Arial" panose="020B0604020202020204" pitchFamily="34" charset="0"/>
                <a:cs typeface="Arial" panose="020B0604020202020204" pitchFamily="34" charset="0"/>
              </a:rPr>
              <a:t>For modeling, I used two approaches:</a:t>
            </a:r>
            <a:endParaRPr lang="en-IL" sz="1400" b="1"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E6B773F-E85D-CCE7-49FA-BECCC7C77C7B}"/>
              </a:ext>
            </a:extLst>
          </p:cNvPr>
          <p:cNvSpPr/>
          <p:nvPr/>
        </p:nvSpPr>
        <p:spPr>
          <a:xfrm>
            <a:off x="5206998" y="2173519"/>
            <a:ext cx="6985002" cy="76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a:extLst>
              <a:ext uri="{FF2B5EF4-FFF2-40B4-BE49-F238E27FC236}">
                <a16:creationId xmlns:a16="http://schemas.microsoft.com/office/drawing/2014/main" id="{0B7A17A5-0563-9DDC-6576-844325D8DDBD}"/>
              </a:ext>
            </a:extLst>
          </p:cNvPr>
          <p:cNvSpPr txBox="1"/>
          <p:nvPr/>
        </p:nvSpPr>
        <p:spPr>
          <a:xfrm>
            <a:off x="5206997" y="2231353"/>
            <a:ext cx="6996796" cy="523220"/>
          </a:xfrm>
          <a:prstGeom prst="rect">
            <a:avLst/>
          </a:prstGeom>
          <a:noFill/>
        </p:spPr>
        <p:txBody>
          <a:bodyPr wrap="square" rtlCol="0">
            <a:spAutoFit/>
          </a:bodyPr>
          <a:lstStyle/>
          <a:p>
            <a:pPr marL="285750" indent="-285750">
              <a:buFont typeface="Arial" panose="020B0604020202020204" pitchFamily="34" charset="0"/>
              <a:buChar char="•"/>
            </a:pPr>
            <a:r>
              <a:rPr lang="en-US" sz="1400" b="1">
                <a:latin typeface="Arial" panose="020B0604020202020204" pitchFamily="34" charset="0"/>
                <a:cs typeface="Arial" panose="020B0604020202020204" pitchFamily="34" charset="0"/>
              </a:rPr>
              <a:t>Classical machine learning, including TF-IDF, Logistic Regression, and Random Forests.</a:t>
            </a:r>
          </a:p>
        </p:txBody>
      </p:sp>
      <p:sp>
        <p:nvSpPr>
          <p:cNvPr id="13" name="Rectangle 12">
            <a:extLst>
              <a:ext uri="{FF2B5EF4-FFF2-40B4-BE49-F238E27FC236}">
                <a16:creationId xmlns:a16="http://schemas.microsoft.com/office/drawing/2014/main" id="{E4066E86-DC42-0142-4DCE-3D570B91812C}"/>
              </a:ext>
            </a:extLst>
          </p:cNvPr>
          <p:cNvSpPr/>
          <p:nvPr/>
        </p:nvSpPr>
        <p:spPr>
          <a:xfrm>
            <a:off x="5206996" y="3082828"/>
            <a:ext cx="6996797" cy="1242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25E95C01-D5DA-7393-AB39-53452E3421EB}"/>
              </a:ext>
            </a:extLst>
          </p:cNvPr>
          <p:cNvSpPr txBox="1"/>
          <p:nvPr/>
        </p:nvSpPr>
        <p:spPr>
          <a:xfrm>
            <a:off x="5206994" y="3131900"/>
            <a:ext cx="6985001"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a:latin typeface="Arial" panose="020B0604020202020204" pitchFamily="34" charset="0"/>
                <a:cs typeface="Arial" panose="020B0604020202020204" pitchFamily="34" charset="0"/>
              </a:rPr>
              <a:t>Deep learning, specifically the BERT transformer model, using the Hugging Face library.</a:t>
            </a:r>
            <a:br>
              <a:rPr lang="en-US" sz="1400" b="1">
                <a:latin typeface="Arial" panose="020B0604020202020204" pitchFamily="34" charset="0"/>
                <a:cs typeface="Arial" panose="020B0604020202020204" pitchFamily="34" charset="0"/>
              </a:rPr>
            </a:br>
            <a:r>
              <a:rPr lang="en-US" sz="1400" b="1">
                <a:latin typeface="Arial" panose="020B0604020202020204" pitchFamily="34" charset="0"/>
                <a:cs typeface="Arial" panose="020B0604020202020204" pitchFamily="34" charset="0"/>
              </a:rPr>
              <a:t>I also used SHAP to explain model predictions for both Logistic Regression and BERT.</a:t>
            </a:r>
          </a:p>
          <a:p>
            <a:endParaRPr lang="en-ZA" sz="1400" b="1">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7EEF4C3-641A-FE0B-69AE-6A25BF0C3440}"/>
              </a:ext>
            </a:extLst>
          </p:cNvPr>
          <p:cNvSpPr/>
          <p:nvPr/>
        </p:nvSpPr>
        <p:spPr>
          <a:xfrm>
            <a:off x="5090886" y="1309920"/>
            <a:ext cx="126994" cy="76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ectangle 16">
            <a:extLst>
              <a:ext uri="{FF2B5EF4-FFF2-40B4-BE49-F238E27FC236}">
                <a16:creationId xmlns:a16="http://schemas.microsoft.com/office/drawing/2014/main" id="{AC42B78D-B00F-91F2-8805-4CB315C51DB6}"/>
              </a:ext>
            </a:extLst>
          </p:cNvPr>
          <p:cNvSpPr/>
          <p:nvPr/>
        </p:nvSpPr>
        <p:spPr>
          <a:xfrm>
            <a:off x="5090886" y="2155820"/>
            <a:ext cx="126994" cy="76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a:extLst>
              <a:ext uri="{FF2B5EF4-FFF2-40B4-BE49-F238E27FC236}">
                <a16:creationId xmlns:a16="http://schemas.microsoft.com/office/drawing/2014/main" id="{39A0A0DD-296C-65BF-2C68-3C4E90CDA625}"/>
              </a:ext>
            </a:extLst>
          </p:cNvPr>
          <p:cNvSpPr/>
          <p:nvPr/>
        </p:nvSpPr>
        <p:spPr>
          <a:xfrm>
            <a:off x="5090886" y="3072862"/>
            <a:ext cx="116103" cy="125239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9954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FC3A7-5F1B-3062-3AAC-33BBF5D0224C}"/>
              </a:ext>
            </a:extLst>
          </p:cNvPr>
          <p:cNvSpPr/>
          <p:nvPr/>
        </p:nvSpPr>
        <p:spPr>
          <a:xfrm>
            <a:off x="0" y="0"/>
            <a:ext cx="12192000"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descr="44+ Thousand Breaking News Headline Royalty-Free Images, Stock Photos &amp;  Pictures | Shutterstock">
            <a:extLst>
              <a:ext uri="{FF2B5EF4-FFF2-40B4-BE49-F238E27FC236}">
                <a16:creationId xmlns:a16="http://schemas.microsoft.com/office/drawing/2014/main" id="{C5BB3F2B-78DA-2BB1-78FC-92DB9EC91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77778" r="63710" b="1805"/>
          <a:stretch>
            <a:fillRect/>
          </a:stretch>
        </p:blipFill>
        <p:spPr bwMode="auto">
          <a:xfrm>
            <a:off x="354693" y="354225"/>
            <a:ext cx="2895600" cy="14002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03387D-4775-7108-BE42-63DB18D8EFCA}"/>
              </a:ext>
            </a:extLst>
          </p:cNvPr>
          <p:cNvSpPr/>
          <p:nvPr/>
        </p:nvSpPr>
        <p:spPr>
          <a:xfrm>
            <a:off x="424544" y="697125"/>
            <a:ext cx="6789055"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731970F4-CA52-5C71-FC6F-503408032A6D}"/>
              </a:ext>
            </a:extLst>
          </p:cNvPr>
          <p:cNvSpPr txBox="1"/>
          <p:nvPr/>
        </p:nvSpPr>
        <p:spPr>
          <a:xfrm>
            <a:off x="354693" y="558109"/>
            <a:ext cx="5494563" cy="646331"/>
          </a:xfrm>
          <a:prstGeom prst="rect">
            <a:avLst/>
          </a:prstGeom>
          <a:noFill/>
        </p:spPr>
        <p:txBody>
          <a:bodyPr wrap="square" rtlCol="0">
            <a:spAutoFit/>
          </a:bodyPr>
          <a:lstStyle/>
          <a:p>
            <a:r>
              <a:rPr lang="en-US" sz="3600" b="1" i="1">
                <a:solidFill>
                  <a:srgbClr val="C00000"/>
                </a:solidFill>
                <a:effectLst/>
                <a:latin typeface="Aptos" panose="020B0004020202020204" pitchFamily="34" charset="0"/>
              </a:rPr>
              <a:t>Analysis &amp; Visuals - EDA</a:t>
            </a:r>
            <a:endParaRPr lang="en-IL" dirty="0"/>
          </a:p>
        </p:txBody>
      </p:sp>
      <p:sp>
        <p:nvSpPr>
          <p:cNvPr id="6" name="Rectangle 5">
            <a:extLst>
              <a:ext uri="{FF2B5EF4-FFF2-40B4-BE49-F238E27FC236}">
                <a16:creationId xmlns:a16="http://schemas.microsoft.com/office/drawing/2014/main" id="{534A65E6-02FB-0B67-ECD1-CE0D8A200833}"/>
              </a:ext>
            </a:extLst>
          </p:cNvPr>
          <p:cNvSpPr/>
          <p:nvPr/>
        </p:nvSpPr>
        <p:spPr>
          <a:xfrm>
            <a:off x="424543" y="1065425"/>
            <a:ext cx="6789054" cy="3930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F8FDD705-1C3B-2B0D-6484-6B843F7BD09D}"/>
              </a:ext>
            </a:extLst>
          </p:cNvPr>
          <p:cNvSpPr/>
          <p:nvPr/>
        </p:nvSpPr>
        <p:spPr>
          <a:xfrm>
            <a:off x="770392" y="1607951"/>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0EB94C32-6A8B-9898-CEC4-6768343C7B09}"/>
              </a:ext>
            </a:extLst>
          </p:cNvPr>
          <p:cNvSpPr/>
          <p:nvPr/>
        </p:nvSpPr>
        <p:spPr>
          <a:xfrm>
            <a:off x="354693" y="1458440"/>
            <a:ext cx="5276850" cy="9060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Picture 13" descr="44+ Thousand Breaking News Headline Royalty-Free Images, Stock Photos &amp;  Pictures | Shutterstock">
            <a:extLst>
              <a:ext uri="{FF2B5EF4-FFF2-40B4-BE49-F238E27FC236}">
                <a16:creationId xmlns:a16="http://schemas.microsoft.com/office/drawing/2014/main" id="{29F8A45A-3958-7D0B-026C-6205C3E7D8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95341" r="84075" b="1805"/>
          <a:stretch>
            <a:fillRect/>
          </a:stretch>
        </p:blipFill>
        <p:spPr bwMode="auto">
          <a:xfrm>
            <a:off x="346755" y="1814294"/>
            <a:ext cx="971322" cy="1957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AE8A8B2-4460-A7A6-8DC9-5469376EA984}"/>
              </a:ext>
            </a:extLst>
          </p:cNvPr>
          <p:cNvSpPr/>
          <p:nvPr/>
        </p:nvSpPr>
        <p:spPr>
          <a:xfrm>
            <a:off x="724126" y="1862604"/>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E98C509C-706C-54B1-4698-EE1281799E69}"/>
              </a:ext>
            </a:extLst>
          </p:cNvPr>
          <p:cNvSpPr/>
          <p:nvPr/>
        </p:nvSpPr>
        <p:spPr>
          <a:xfrm>
            <a:off x="1318076" y="1828053"/>
            <a:ext cx="8946243" cy="180000"/>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TextBox 17">
            <a:extLst>
              <a:ext uri="{FF2B5EF4-FFF2-40B4-BE49-F238E27FC236}">
                <a16:creationId xmlns:a16="http://schemas.microsoft.com/office/drawing/2014/main" id="{E199906A-EA96-7144-011D-24A9E7621F13}"/>
              </a:ext>
            </a:extLst>
          </p:cNvPr>
          <p:cNvSpPr txBox="1"/>
          <p:nvPr/>
        </p:nvSpPr>
        <p:spPr>
          <a:xfrm>
            <a:off x="1361620" y="1742886"/>
            <a:ext cx="6391275" cy="338554"/>
          </a:xfrm>
          <a:prstGeom prst="rect">
            <a:avLst/>
          </a:prstGeom>
          <a:noFill/>
        </p:spPr>
        <p:txBody>
          <a:bodyPr wrap="square" rtlCol="0">
            <a:spAutoFit/>
          </a:bodyPr>
          <a:lstStyle/>
          <a:p>
            <a:r>
              <a:rPr lang="en-US" sz="1600" b="1" dirty="0">
                <a:latin typeface="Aptos" panose="020B0004020202020204" pitchFamily="34" charset="0"/>
              </a:rPr>
              <a:t>Fake News Word Cloud</a:t>
            </a:r>
            <a:endParaRPr lang="en-IL" sz="1000" dirty="0"/>
          </a:p>
        </p:txBody>
      </p:sp>
      <p:sp>
        <p:nvSpPr>
          <p:cNvPr id="23" name="TextBox 22">
            <a:extLst>
              <a:ext uri="{FF2B5EF4-FFF2-40B4-BE49-F238E27FC236}">
                <a16:creationId xmlns:a16="http://schemas.microsoft.com/office/drawing/2014/main" id="{891ED8EF-74A2-561D-9764-6040F251CD30}"/>
              </a:ext>
            </a:extLst>
          </p:cNvPr>
          <p:cNvSpPr txBox="1"/>
          <p:nvPr/>
        </p:nvSpPr>
        <p:spPr>
          <a:xfrm>
            <a:off x="6238425" y="1754246"/>
            <a:ext cx="4995637" cy="338554"/>
          </a:xfrm>
          <a:prstGeom prst="rect">
            <a:avLst/>
          </a:prstGeom>
          <a:noFill/>
        </p:spPr>
        <p:txBody>
          <a:bodyPr wrap="square" rtlCol="0">
            <a:spAutoFit/>
          </a:bodyPr>
          <a:lstStyle/>
          <a:p>
            <a:r>
              <a:rPr lang="en-US" sz="1600" b="1" dirty="0">
                <a:latin typeface="Aptos" panose="020B0004020202020204" pitchFamily="34" charset="0"/>
              </a:rPr>
              <a:t>True News Word Cloud</a:t>
            </a:r>
            <a:endParaRPr lang="en-IL" sz="1000" dirty="0"/>
          </a:p>
        </p:txBody>
      </p:sp>
      <p:sp>
        <p:nvSpPr>
          <p:cNvPr id="26" name="Rectangle 25">
            <a:extLst>
              <a:ext uri="{FF2B5EF4-FFF2-40B4-BE49-F238E27FC236}">
                <a16:creationId xmlns:a16="http://schemas.microsoft.com/office/drawing/2014/main" id="{E2F67965-929B-A121-2872-1DF044DD1C02}"/>
              </a:ext>
            </a:extLst>
          </p:cNvPr>
          <p:cNvSpPr/>
          <p:nvPr/>
        </p:nvSpPr>
        <p:spPr>
          <a:xfrm>
            <a:off x="101601" y="5537744"/>
            <a:ext cx="11901714" cy="284000"/>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TextBox 26">
            <a:extLst>
              <a:ext uri="{FF2B5EF4-FFF2-40B4-BE49-F238E27FC236}">
                <a16:creationId xmlns:a16="http://schemas.microsoft.com/office/drawing/2014/main" id="{F27AD6F5-ADD5-7174-EF1D-8874EC9C4E26}"/>
              </a:ext>
            </a:extLst>
          </p:cNvPr>
          <p:cNvSpPr txBox="1"/>
          <p:nvPr/>
        </p:nvSpPr>
        <p:spPr>
          <a:xfrm>
            <a:off x="101601" y="5465588"/>
            <a:ext cx="11901714"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Fake news tends to use more viral or emotional words, while real news features agency names and more neutral language.</a:t>
            </a:r>
            <a:endParaRPr lang="en-IL" sz="1500" b="1"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C20D92D3-D646-1783-3108-1DCC2335D2BA}"/>
              </a:ext>
            </a:extLst>
          </p:cNvPr>
          <p:cNvPicPr>
            <a:picLocks noChangeAspect="1"/>
          </p:cNvPicPr>
          <p:nvPr/>
        </p:nvPicPr>
        <p:blipFill>
          <a:blip r:embed="rId4"/>
          <a:stretch>
            <a:fillRect/>
          </a:stretch>
        </p:blipFill>
        <p:spPr>
          <a:xfrm>
            <a:off x="346755" y="2108668"/>
            <a:ext cx="4292825" cy="2320299"/>
          </a:xfrm>
          <a:prstGeom prst="rect">
            <a:avLst/>
          </a:prstGeom>
        </p:spPr>
      </p:pic>
      <p:pic>
        <p:nvPicPr>
          <p:cNvPr id="30" name="Picture 29">
            <a:extLst>
              <a:ext uri="{FF2B5EF4-FFF2-40B4-BE49-F238E27FC236}">
                <a16:creationId xmlns:a16="http://schemas.microsoft.com/office/drawing/2014/main" id="{EB11777A-9AAE-34BE-5B10-70F2778329A9}"/>
              </a:ext>
            </a:extLst>
          </p:cNvPr>
          <p:cNvPicPr>
            <a:picLocks noChangeAspect="1"/>
          </p:cNvPicPr>
          <p:nvPr/>
        </p:nvPicPr>
        <p:blipFill>
          <a:blip r:embed="rId5"/>
          <a:stretch>
            <a:fillRect/>
          </a:stretch>
        </p:blipFill>
        <p:spPr>
          <a:xfrm>
            <a:off x="5698571" y="2096240"/>
            <a:ext cx="4565747" cy="2320298"/>
          </a:xfrm>
          <a:prstGeom prst="rect">
            <a:avLst/>
          </a:prstGeom>
        </p:spPr>
      </p:pic>
      <p:sp>
        <p:nvSpPr>
          <p:cNvPr id="31" name="Rectangle 30">
            <a:extLst>
              <a:ext uri="{FF2B5EF4-FFF2-40B4-BE49-F238E27FC236}">
                <a16:creationId xmlns:a16="http://schemas.microsoft.com/office/drawing/2014/main" id="{CD00BB74-490C-3051-6934-EF7781DF8F9B}"/>
              </a:ext>
            </a:extLst>
          </p:cNvPr>
          <p:cNvSpPr/>
          <p:nvPr/>
        </p:nvSpPr>
        <p:spPr>
          <a:xfrm>
            <a:off x="346755" y="1549043"/>
            <a:ext cx="2903538" cy="24454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0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0F4BF-CB85-440A-2D56-13094C90BAB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5E399B-5162-7800-45C8-E2436D526AEC}"/>
              </a:ext>
            </a:extLst>
          </p:cNvPr>
          <p:cNvSpPr/>
          <p:nvPr/>
        </p:nvSpPr>
        <p:spPr>
          <a:xfrm>
            <a:off x="0" y="0"/>
            <a:ext cx="12192000"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descr="44+ Thousand Breaking News Headline Royalty-Free Images, Stock Photos &amp;  Pictures | Shutterstock">
            <a:extLst>
              <a:ext uri="{FF2B5EF4-FFF2-40B4-BE49-F238E27FC236}">
                <a16:creationId xmlns:a16="http://schemas.microsoft.com/office/drawing/2014/main" id="{3A0089E5-690C-F4DA-B353-967BBEA50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77778" r="63710" b="1805"/>
          <a:stretch>
            <a:fillRect/>
          </a:stretch>
        </p:blipFill>
        <p:spPr bwMode="auto">
          <a:xfrm>
            <a:off x="354693" y="354225"/>
            <a:ext cx="2895600" cy="14002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271C35-271D-EBFB-746E-73EF0F9F67E5}"/>
              </a:ext>
            </a:extLst>
          </p:cNvPr>
          <p:cNvSpPr/>
          <p:nvPr/>
        </p:nvSpPr>
        <p:spPr>
          <a:xfrm>
            <a:off x="424544" y="697125"/>
            <a:ext cx="6789055"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5E530176-962D-6D00-BBA5-8C1C16A25789}"/>
              </a:ext>
            </a:extLst>
          </p:cNvPr>
          <p:cNvSpPr txBox="1"/>
          <p:nvPr/>
        </p:nvSpPr>
        <p:spPr>
          <a:xfrm>
            <a:off x="354693" y="558109"/>
            <a:ext cx="5494563" cy="646331"/>
          </a:xfrm>
          <a:prstGeom prst="rect">
            <a:avLst/>
          </a:prstGeom>
          <a:noFill/>
        </p:spPr>
        <p:txBody>
          <a:bodyPr wrap="square" rtlCol="0">
            <a:spAutoFit/>
          </a:bodyPr>
          <a:lstStyle/>
          <a:p>
            <a:r>
              <a:rPr lang="en-US" sz="3600" b="1" i="1">
                <a:solidFill>
                  <a:srgbClr val="C00000"/>
                </a:solidFill>
                <a:effectLst/>
                <a:latin typeface="Aptos" panose="020B0004020202020204" pitchFamily="34" charset="0"/>
              </a:rPr>
              <a:t>Classical Model Results</a:t>
            </a:r>
            <a:endParaRPr lang="en-IL" dirty="0"/>
          </a:p>
        </p:txBody>
      </p:sp>
      <p:sp>
        <p:nvSpPr>
          <p:cNvPr id="6" name="Rectangle 5">
            <a:extLst>
              <a:ext uri="{FF2B5EF4-FFF2-40B4-BE49-F238E27FC236}">
                <a16:creationId xmlns:a16="http://schemas.microsoft.com/office/drawing/2014/main" id="{3497F447-A25B-0E9D-EAF0-7EA7A9CF7EA8}"/>
              </a:ext>
            </a:extLst>
          </p:cNvPr>
          <p:cNvSpPr/>
          <p:nvPr/>
        </p:nvSpPr>
        <p:spPr>
          <a:xfrm>
            <a:off x="424543" y="1065425"/>
            <a:ext cx="6789054" cy="3930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39382889-8825-0234-438E-9869E9C362D8}"/>
              </a:ext>
            </a:extLst>
          </p:cNvPr>
          <p:cNvSpPr/>
          <p:nvPr/>
        </p:nvSpPr>
        <p:spPr>
          <a:xfrm>
            <a:off x="770392" y="1607951"/>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051BBB83-3129-0ECA-41D9-090C408DE620}"/>
              </a:ext>
            </a:extLst>
          </p:cNvPr>
          <p:cNvSpPr/>
          <p:nvPr/>
        </p:nvSpPr>
        <p:spPr>
          <a:xfrm>
            <a:off x="1364342" y="1561743"/>
            <a:ext cx="8899975" cy="198071"/>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15B17626-4A99-F983-E7BB-6ABAAF7654CC}"/>
              </a:ext>
            </a:extLst>
          </p:cNvPr>
          <p:cNvSpPr/>
          <p:nvPr/>
        </p:nvSpPr>
        <p:spPr>
          <a:xfrm>
            <a:off x="354693" y="1458440"/>
            <a:ext cx="5276850" cy="9060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6F38CEA-DA61-68BA-0AEF-9931EA1FD329}"/>
              </a:ext>
            </a:extLst>
          </p:cNvPr>
          <p:cNvSpPr txBox="1"/>
          <p:nvPr/>
        </p:nvSpPr>
        <p:spPr>
          <a:xfrm>
            <a:off x="1329872" y="1494771"/>
            <a:ext cx="5549900" cy="338554"/>
          </a:xfrm>
          <a:prstGeom prst="rect">
            <a:avLst/>
          </a:prstGeom>
          <a:noFill/>
        </p:spPr>
        <p:txBody>
          <a:bodyPr wrap="square" rtlCol="0">
            <a:spAutoFit/>
          </a:bodyPr>
          <a:lstStyle/>
          <a:p>
            <a:r>
              <a:rPr lang="en-US" sz="1600" b="1" dirty="0">
                <a:latin typeface="Aptos" panose="020B0004020202020204" pitchFamily="34" charset="0"/>
              </a:rPr>
              <a:t>ROC Curve for Logistic Regression</a:t>
            </a:r>
            <a:endParaRPr lang="en-IL" sz="1000" dirty="0"/>
          </a:p>
        </p:txBody>
      </p:sp>
      <p:sp>
        <p:nvSpPr>
          <p:cNvPr id="18" name="TextBox 17">
            <a:extLst>
              <a:ext uri="{FF2B5EF4-FFF2-40B4-BE49-F238E27FC236}">
                <a16:creationId xmlns:a16="http://schemas.microsoft.com/office/drawing/2014/main" id="{A4C37062-08B9-90FD-5B0F-9E4947D98D64}"/>
              </a:ext>
            </a:extLst>
          </p:cNvPr>
          <p:cNvSpPr txBox="1"/>
          <p:nvPr/>
        </p:nvSpPr>
        <p:spPr>
          <a:xfrm>
            <a:off x="6619646" y="1480028"/>
            <a:ext cx="6391275" cy="338554"/>
          </a:xfrm>
          <a:prstGeom prst="rect">
            <a:avLst/>
          </a:prstGeom>
          <a:noFill/>
        </p:spPr>
        <p:txBody>
          <a:bodyPr wrap="square" rtlCol="0">
            <a:spAutoFit/>
          </a:bodyPr>
          <a:lstStyle/>
          <a:p>
            <a:r>
              <a:rPr lang="en-US" sz="1600" b="1" dirty="0">
                <a:latin typeface="Aptos" panose="020B0004020202020204" pitchFamily="34" charset="0"/>
              </a:rPr>
              <a:t>Confusion Matrix</a:t>
            </a:r>
            <a:endParaRPr lang="en-IL" sz="1000" dirty="0"/>
          </a:p>
        </p:txBody>
      </p:sp>
      <p:pic>
        <p:nvPicPr>
          <p:cNvPr id="19" name="Picture 18" descr="44+ Thousand Breaking News Headline Royalty-Free Images, Stock Photos &amp;  Pictures | Shutterstock">
            <a:extLst>
              <a:ext uri="{FF2B5EF4-FFF2-40B4-BE49-F238E27FC236}">
                <a16:creationId xmlns:a16="http://schemas.microsoft.com/office/drawing/2014/main" id="{02FFA4D5-09B6-9FCC-FB00-A4E544D38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95341" r="84075" b="1805"/>
          <a:stretch>
            <a:fillRect/>
          </a:stretch>
        </p:blipFill>
        <p:spPr bwMode="auto">
          <a:xfrm>
            <a:off x="356742" y="4462117"/>
            <a:ext cx="971322" cy="1957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92A320E-3181-68F8-4396-6EF08972F41F}"/>
              </a:ext>
            </a:extLst>
          </p:cNvPr>
          <p:cNvSpPr/>
          <p:nvPr/>
        </p:nvSpPr>
        <p:spPr>
          <a:xfrm>
            <a:off x="734113" y="4510427"/>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C29C526A-579E-FEB2-6C07-B639532C0786}"/>
              </a:ext>
            </a:extLst>
          </p:cNvPr>
          <p:cNvSpPr/>
          <p:nvPr/>
        </p:nvSpPr>
        <p:spPr>
          <a:xfrm>
            <a:off x="1361620" y="4464219"/>
            <a:ext cx="8982006" cy="207358"/>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TextBox 22">
            <a:extLst>
              <a:ext uri="{FF2B5EF4-FFF2-40B4-BE49-F238E27FC236}">
                <a16:creationId xmlns:a16="http://schemas.microsoft.com/office/drawing/2014/main" id="{0C5C4D7E-5179-719F-BA6A-5D385E76A8AF}"/>
              </a:ext>
            </a:extLst>
          </p:cNvPr>
          <p:cNvSpPr txBox="1"/>
          <p:nvPr/>
        </p:nvSpPr>
        <p:spPr>
          <a:xfrm>
            <a:off x="1321251" y="4390709"/>
            <a:ext cx="4995637" cy="338554"/>
          </a:xfrm>
          <a:prstGeom prst="rect">
            <a:avLst/>
          </a:prstGeom>
          <a:noFill/>
        </p:spPr>
        <p:txBody>
          <a:bodyPr wrap="square" rtlCol="0">
            <a:spAutoFit/>
          </a:bodyPr>
          <a:lstStyle/>
          <a:p>
            <a:r>
              <a:rPr lang="en-US" sz="1600" b="1" dirty="0">
                <a:latin typeface="Aptos" panose="020B0004020202020204" pitchFamily="34" charset="0"/>
              </a:rPr>
              <a:t>Top words for real (left) and fake (right) news</a:t>
            </a:r>
            <a:endParaRPr lang="en-IL" sz="1000" dirty="0"/>
          </a:p>
        </p:txBody>
      </p:sp>
      <p:pic>
        <p:nvPicPr>
          <p:cNvPr id="22" name="Picture 21">
            <a:extLst>
              <a:ext uri="{FF2B5EF4-FFF2-40B4-BE49-F238E27FC236}">
                <a16:creationId xmlns:a16="http://schemas.microsoft.com/office/drawing/2014/main" id="{5E6BADC8-D1E3-11C2-D491-0F5BFAFCD44D}"/>
              </a:ext>
            </a:extLst>
          </p:cNvPr>
          <p:cNvPicPr>
            <a:picLocks noChangeAspect="1"/>
          </p:cNvPicPr>
          <p:nvPr/>
        </p:nvPicPr>
        <p:blipFill>
          <a:blip r:embed="rId4"/>
          <a:stretch>
            <a:fillRect/>
          </a:stretch>
        </p:blipFill>
        <p:spPr>
          <a:xfrm>
            <a:off x="1262146" y="1893459"/>
            <a:ext cx="3041407" cy="2440635"/>
          </a:xfrm>
          <a:prstGeom prst="rect">
            <a:avLst/>
          </a:prstGeom>
        </p:spPr>
      </p:pic>
      <p:pic>
        <p:nvPicPr>
          <p:cNvPr id="25" name="Picture 24">
            <a:extLst>
              <a:ext uri="{FF2B5EF4-FFF2-40B4-BE49-F238E27FC236}">
                <a16:creationId xmlns:a16="http://schemas.microsoft.com/office/drawing/2014/main" id="{B36238A6-2FFA-C9F3-80A0-96D8129F809D}"/>
              </a:ext>
            </a:extLst>
          </p:cNvPr>
          <p:cNvPicPr>
            <a:picLocks noChangeAspect="1"/>
          </p:cNvPicPr>
          <p:nvPr/>
        </p:nvPicPr>
        <p:blipFill>
          <a:blip r:embed="rId5"/>
          <a:stretch>
            <a:fillRect/>
          </a:stretch>
        </p:blipFill>
        <p:spPr>
          <a:xfrm>
            <a:off x="6334353" y="1818582"/>
            <a:ext cx="3041196" cy="2587129"/>
          </a:xfrm>
          <a:prstGeom prst="rect">
            <a:avLst/>
          </a:prstGeom>
        </p:spPr>
      </p:pic>
      <p:sp>
        <p:nvSpPr>
          <p:cNvPr id="26" name="TextBox 25">
            <a:extLst>
              <a:ext uri="{FF2B5EF4-FFF2-40B4-BE49-F238E27FC236}">
                <a16:creationId xmlns:a16="http://schemas.microsoft.com/office/drawing/2014/main" id="{3228A18F-94CD-D0B4-63AD-75476A896B01}"/>
              </a:ext>
            </a:extLst>
          </p:cNvPr>
          <p:cNvSpPr txBox="1"/>
          <p:nvPr/>
        </p:nvSpPr>
        <p:spPr>
          <a:xfrm>
            <a:off x="511728" y="4974672"/>
            <a:ext cx="4560567" cy="1615827"/>
          </a:xfrm>
          <a:prstGeom prst="rect">
            <a:avLst/>
          </a:prstGeom>
          <a:noFill/>
        </p:spPr>
        <p:txBody>
          <a:bodyPr wrap="square" rtlCol="0">
            <a:spAutoFit/>
          </a:bodyPr>
          <a:lstStyle/>
          <a:p>
            <a:r>
              <a:rPr lang="en-US" sz="1100" b="0" i="0" dirty="0" err="1">
                <a:effectLst/>
                <a:latin typeface="Consolas" panose="020B0609020204030204" pitchFamily="49" charset="0"/>
              </a:rPr>
              <a:t>reuters</a:t>
            </a:r>
            <a:r>
              <a:rPr lang="en-US" sz="1100" b="0" i="0" dirty="0">
                <a:effectLst/>
                <a:latin typeface="Consolas" panose="020B0609020204030204" pitchFamily="49" charset="0"/>
              </a:rPr>
              <a:t>: 23.589 		 </a:t>
            </a:r>
            <a:r>
              <a:rPr lang="en-US" sz="1100" b="0" i="0" dirty="0" err="1">
                <a:effectLst/>
                <a:latin typeface="Consolas" panose="020B0609020204030204" pitchFamily="49" charset="0"/>
              </a:rPr>
              <a:t>monday</a:t>
            </a:r>
            <a:r>
              <a:rPr lang="en-US" sz="1100" b="0" i="0" dirty="0">
                <a:effectLst/>
                <a:latin typeface="Consolas" panose="020B0609020204030204" pitchFamily="49" charset="0"/>
              </a:rPr>
              <a:t>: 4.781 </a:t>
            </a:r>
          </a:p>
          <a:p>
            <a:r>
              <a:rPr lang="en-US" sz="1100" b="0" i="0" dirty="0" err="1">
                <a:effectLst/>
                <a:latin typeface="Consolas" panose="020B0609020204030204" pitchFamily="49" charset="0"/>
              </a:rPr>
              <a:t>washington</a:t>
            </a:r>
            <a:r>
              <a:rPr lang="en-US" sz="1100" b="0" i="0" dirty="0">
                <a:effectLst/>
                <a:latin typeface="Consolas" panose="020B0609020204030204" pitchFamily="49" charset="0"/>
              </a:rPr>
              <a:t> </a:t>
            </a:r>
            <a:r>
              <a:rPr lang="en-US" sz="1100" b="0" i="0" dirty="0" err="1">
                <a:effectLst/>
                <a:latin typeface="Consolas" panose="020B0609020204030204" pitchFamily="49" charset="0"/>
              </a:rPr>
              <a:t>reuters</a:t>
            </a:r>
            <a:r>
              <a:rPr lang="en-US" sz="1100" b="0" i="0" dirty="0">
                <a:effectLst/>
                <a:latin typeface="Consolas" panose="020B0609020204030204" pitchFamily="49" charset="0"/>
              </a:rPr>
              <a:t>: 10.014 	 statement: 4.366 </a:t>
            </a:r>
          </a:p>
          <a:p>
            <a:r>
              <a:rPr lang="en-US" sz="1100" b="0" i="0" dirty="0" err="1">
                <a:effectLst/>
                <a:latin typeface="Consolas" panose="020B0609020204030204" pitchFamily="49" charset="0"/>
              </a:rPr>
              <a:t>wednesday</a:t>
            </a:r>
            <a:r>
              <a:rPr lang="en-US" sz="1100" b="0" i="0" dirty="0">
                <a:effectLst/>
                <a:latin typeface="Consolas" panose="020B0609020204030204" pitchFamily="49" charset="0"/>
              </a:rPr>
              <a:t>: 6.176 		 </a:t>
            </a:r>
            <a:r>
              <a:rPr lang="en-US" sz="1100" b="0" i="0" dirty="0" err="1">
                <a:effectLst/>
                <a:latin typeface="Consolas" panose="020B0609020204030204" pitchFamily="49" charset="0"/>
              </a:rPr>
              <a:t>dont</a:t>
            </a:r>
            <a:r>
              <a:rPr lang="en-US" sz="1100" b="0" i="0" dirty="0">
                <a:effectLst/>
                <a:latin typeface="Consolas" panose="020B0609020204030204" pitchFamily="49" charset="0"/>
              </a:rPr>
              <a:t>: 4.030 </a:t>
            </a:r>
          </a:p>
          <a:p>
            <a:r>
              <a:rPr lang="en-US" sz="1100" b="0" i="0" dirty="0">
                <a:effectLst/>
                <a:latin typeface="Consolas" panose="020B0609020204030204" pitchFamily="49" charset="0"/>
              </a:rPr>
              <a:t>president </a:t>
            </a:r>
            <a:r>
              <a:rPr lang="en-US" sz="1100" b="0" i="0" dirty="0" err="1">
                <a:effectLst/>
                <a:latin typeface="Consolas" panose="020B0609020204030204" pitchFamily="49" charset="0"/>
              </a:rPr>
              <a:t>donald</a:t>
            </a:r>
            <a:r>
              <a:rPr lang="en-US" sz="1100" b="0" i="0" dirty="0">
                <a:effectLst/>
                <a:latin typeface="Consolas" panose="020B0609020204030204" pitchFamily="49" charset="0"/>
              </a:rPr>
              <a:t>: 5.816 	 spokesman: 3.953 </a:t>
            </a:r>
          </a:p>
          <a:p>
            <a:r>
              <a:rPr lang="en-US" sz="1100" b="0" i="0" dirty="0" err="1">
                <a:effectLst/>
                <a:latin typeface="Consolas" panose="020B0609020204030204" pitchFamily="49" charset="0"/>
              </a:rPr>
              <a:t>tuesday</a:t>
            </a:r>
            <a:r>
              <a:rPr lang="en-US" sz="1100" b="0" i="0" dirty="0">
                <a:effectLst/>
                <a:latin typeface="Consolas" panose="020B0609020204030204" pitchFamily="49" charset="0"/>
              </a:rPr>
              <a:t>: 5.770 		 </a:t>
            </a:r>
            <a:r>
              <a:rPr lang="en-US" sz="1100" b="0" i="0" dirty="0" err="1">
                <a:effectLst/>
                <a:latin typeface="Consolas" panose="020B0609020204030204" pitchFamily="49" charset="0"/>
              </a:rPr>
              <a:t>nov</a:t>
            </a:r>
            <a:r>
              <a:rPr lang="en-US" sz="1100" b="0" i="0" dirty="0">
                <a:effectLst/>
                <a:latin typeface="Consolas" panose="020B0609020204030204" pitchFamily="49" charset="0"/>
              </a:rPr>
              <a:t>: 3.839 </a:t>
            </a:r>
          </a:p>
          <a:p>
            <a:r>
              <a:rPr lang="en-US" sz="1100" b="0" i="0" dirty="0" err="1">
                <a:effectLst/>
                <a:latin typeface="Consolas" panose="020B0609020204030204" pitchFamily="49" charset="0"/>
              </a:rPr>
              <a:t>washington</a:t>
            </a:r>
            <a:r>
              <a:rPr lang="en-US" sz="1100" b="0" i="0" dirty="0">
                <a:effectLst/>
                <a:latin typeface="Consolas" panose="020B0609020204030204" pitchFamily="49" charset="0"/>
              </a:rPr>
              <a:t>: 5.440 		 minister: 3.719 </a:t>
            </a:r>
          </a:p>
          <a:p>
            <a:r>
              <a:rPr lang="en-US" sz="1100" b="0" i="0" dirty="0" err="1">
                <a:effectLst/>
                <a:latin typeface="Consolas" panose="020B0609020204030204" pitchFamily="49" charset="0"/>
              </a:rPr>
              <a:t>thursday</a:t>
            </a:r>
            <a:r>
              <a:rPr lang="en-US" sz="1100" b="0" i="0" dirty="0">
                <a:effectLst/>
                <a:latin typeface="Consolas" panose="020B0609020204030204" pitchFamily="49" charset="0"/>
              </a:rPr>
              <a:t>: 5.297 		 </a:t>
            </a:r>
            <a:r>
              <a:rPr lang="en-US" sz="1100" b="0" i="0" dirty="0" err="1">
                <a:effectLst/>
                <a:latin typeface="Consolas" panose="020B0609020204030204" pitchFamily="49" charset="0"/>
              </a:rPr>
              <a:t>im</a:t>
            </a:r>
            <a:r>
              <a:rPr lang="en-US" sz="1100" b="0" i="0" dirty="0">
                <a:effectLst/>
                <a:latin typeface="Consolas" panose="020B0609020204030204" pitchFamily="49" charset="0"/>
              </a:rPr>
              <a:t>: 3.651 </a:t>
            </a:r>
          </a:p>
          <a:p>
            <a:r>
              <a:rPr lang="en-US" sz="1100" b="0" i="0" dirty="0" err="1">
                <a:effectLst/>
                <a:latin typeface="Consolas" panose="020B0609020204030204" pitchFamily="49" charset="0"/>
              </a:rPr>
              <a:t>friday</a:t>
            </a:r>
            <a:r>
              <a:rPr lang="en-US" sz="1100" b="0" i="0" dirty="0">
                <a:effectLst/>
                <a:latin typeface="Consolas" panose="020B0609020204030204" pitchFamily="49" charset="0"/>
              </a:rPr>
              <a:t>: 4.993 </a:t>
            </a:r>
          </a:p>
          <a:p>
            <a:r>
              <a:rPr lang="en-US" sz="1100" b="0" i="0" dirty="0" err="1">
                <a:effectLst/>
                <a:latin typeface="Consolas" panose="020B0609020204030204" pitchFamily="49" charset="0"/>
              </a:rPr>
              <a:t>reuters</a:t>
            </a:r>
            <a:r>
              <a:rPr lang="en-US" sz="1100" b="0" i="0" dirty="0">
                <a:effectLst/>
                <a:latin typeface="Consolas" panose="020B0609020204030204" pitchFamily="49" charset="0"/>
              </a:rPr>
              <a:t> president: 4.794</a:t>
            </a:r>
            <a:endParaRPr lang="en-US" sz="1100" dirty="0"/>
          </a:p>
        </p:txBody>
      </p:sp>
      <p:sp>
        <p:nvSpPr>
          <p:cNvPr id="27" name="TextBox 26">
            <a:extLst>
              <a:ext uri="{FF2B5EF4-FFF2-40B4-BE49-F238E27FC236}">
                <a16:creationId xmlns:a16="http://schemas.microsoft.com/office/drawing/2014/main" id="{8C36E690-A8BF-B741-5BA2-F6D3E4C1D9F9}"/>
              </a:ext>
            </a:extLst>
          </p:cNvPr>
          <p:cNvSpPr txBox="1"/>
          <p:nvPr/>
        </p:nvSpPr>
        <p:spPr>
          <a:xfrm>
            <a:off x="6134329" y="4941116"/>
            <a:ext cx="4995637" cy="1569660"/>
          </a:xfrm>
          <a:prstGeom prst="rect">
            <a:avLst/>
          </a:prstGeom>
          <a:noFill/>
        </p:spPr>
        <p:txBody>
          <a:bodyPr wrap="square" rtlCol="0">
            <a:spAutoFit/>
          </a:bodyPr>
          <a:lstStyle/>
          <a:p>
            <a:r>
              <a:rPr lang="en-US" sz="1200" b="0" i="0" dirty="0">
                <a:effectLst/>
                <a:latin typeface="Consolas" panose="020B0609020204030204" pitchFamily="49" charset="0"/>
              </a:rPr>
              <a:t>video: -10.269 		 </a:t>
            </a:r>
            <a:r>
              <a:rPr lang="en-US" sz="1200" b="0" i="0" dirty="0" err="1">
                <a:effectLst/>
                <a:latin typeface="Consolas" panose="020B0609020204030204" pitchFamily="49" charset="0"/>
              </a:rPr>
              <a:t>america</a:t>
            </a:r>
            <a:r>
              <a:rPr lang="en-US" sz="1200" b="0" i="0" dirty="0">
                <a:effectLst/>
                <a:latin typeface="Consolas" panose="020B0609020204030204" pitchFamily="49" charset="0"/>
              </a:rPr>
              <a:t>: -4.494 </a:t>
            </a:r>
          </a:p>
          <a:p>
            <a:r>
              <a:rPr lang="en-US" sz="1200" b="0" i="0" dirty="0">
                <a:effectLst/>
                <a:latin typeface="Consolas" panose="020B0609020204030204" pitchFamily="49" charset="0"/>
              </a:rPr>
              <a:t>image: -8.813 		 </a:t>
            </a:r>
            <a:r>
              <a:rPr lang="en-US" sz="1200" b="0" i="0" dirty="0" err="1">
                <a:effectLst/>
                <a:latin typeface="Consolas" panose="020B0609020204030204" pitchFamily="49" charset="0"/>
              </a:rPr>
              <a:t>american</a:t>
            </a:r>
            <a:r>
              <a:rPr lang="en-US" sz="1200" b="0" i="0" dirty="0">
                <a:effectLst/>
                <a:latin typeface="Consolas" panose="020B0609020204030204" pitchFamily="49" charset="0"/>
              </a:rPr>
              <a:t>: -4.481 </a:t>
            </a:r>
          </a:p>
          <a:p>
            <a:r>
              <a:rPr lang="en-US" sz="1200" b="0" i="0" dirty="0">
                <a:effectLst/>
                <a:latin typeface="Consolas" panose="020B0609020204030204" pitchFamily="49" charset="0"/>
              </a:rPr>
              <a:t>via: -8.799 		 wire: -4.294 </a:t>
            </a:r>
          </a:p>
          <a:p>
            <a:r>
              <a:rPr lang="en-US" sz="1200" b="0" i="0" dirty="0" err="1">
                <a:effectLst/>
                <a:latin typeface="Consolas" panose="020B0609020204030204" pitchFamily="49" charset="0"/>
              </a:rPr>
              <a:t>gop</a:t>
            </a:r>
            <a:r>
              <a:rPr lang="en-US" sz="1200" b="0" i="0" dirty="0">
                <a:effectLst/>
                <a:latin typeface="Consolas" panose="020B0609020204030204" pitchFamily="49" charset="0"/>
              </a:rPr>
              <a:t>: -6.093 		 watch: -3.896 </a:t>
            </a:r>
          </a:p>
          <a:p>
            <a:r>
              <a:rPr lang="en-US" sz="1200" b="0" i="0" dirty="0">
                <a:effectLst/>
                <a:latin typeface="Consolas" panose="020B0609020204030204" pitchFamily="49" charset="0"/>
              </a:rPr>
              <a:t>president trump: -6.091 	 breaking: -3.868 </a:t>
            </a:r>
          </a:p>
          <a:p>
            <a:r>
              <a:rPr lang="en-US" sz="1200" b="0" i="0" dirty="0" err="1">
                <a:effectLst/>
                <a:latin typeface="Consolas" panose="020B0609020204030204" pitchFamily="49" charset="0"/>
              </a:rPr>
              <a:t>hillary</a:t>
            </a:r>
            <a:r>
              <a:rPr lang="en-US" sz="1200" b="0" i="0" dirty="0">
                <a:effectLst/>
                <a:latin typeface="Consolas" panose="020B0609020204030204" pitchFamily="49" charset="0"/>
              </a:rPr>
              <a:t>: -6.040 		 president </a:t>
            </a:r>
            <a:r>
              <a:rPr lang="en-US" sz="1200" b="0" i="0" dirty="0" err="1">
                <a:effectLst/>
                <a:latin typeface="Consolas" panose="020B0609020204030204" pitchFamily="49" charset="0"/>
              </a:rPr>
              <a:t>obama</a:t>
            </a:r>
            <a:r>
              <a:rPr lang="en-US" sz="1200" b="0" i="0" dirty="0">
                <a:effectLst/>
                <a:latin typeface="Consolas" panose="020B0609020204030204" pitchFamily="49" charset="0"/>
              </a:rPr>
              <a:t>: -3.785</a:t>
            </a:r>
          </a:p>
          <a:p>
            <a:r>
              <a:rPr lang="en-US" sz="1200" b="0" i="0" dirty="0">
                <a:effectLst/>
                <a:latin typeface="Consolas" panose="020B0609020204030204" pitchFamily="49" charset="0"/>
              </a:rPr>
              <a:t>image via: -5.160 </a:t>
            </a:r>
          </a:p>
          <a:p>
            <a:r>
              <a:rPr lang="en-US" sz="1200" b="0" i="0" dirty="0" err="1">
                <a:effectLst/>
                <a:latin typeface="Consolas" panose="020B0609020204030204" pitchFamily="49" charset="0"/>
              </a:rPr>
              <a:t>obama</a:t>
            </a:r>
            <a:r>
              <a:rPr lang="en-US" sz="1200" b="0" i="0" dirty="0">
                <a:effectLst/>
                <a:latin typeface="Consolas" panose="020B0609020204030204" pitchFamily="49" charset="0"/>
              </a:rPr>
              <a:t>: -4.930</a:t>
            </a:r>
            <a:endParaRPr lang="en-US" sz="1200" dirty="0"/>
          </a:p>
        </p:txBody>
      </p:sp>
    </p:spTree>
    <p:extLst>
      <p:ext uri="{BB962C8B-B14F-4D97-AF65-F5344CB8AC3E}">
        <p14:creationId xmlns:p14="http://schemas.microsoft.com/office/powerpoint/2010/main" val="60118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04E5E-47E7-82BB-66E2-DDC198F75A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7B16CC-D70C-0F80-9074-2C876E333FA4}"/>
              </a:ext>
            </a:extLst>
          </p:cNvPr>
          <p:cNvSpPr/>
          <p:nvPr/>
        </p:nvSpPr>
        <p:spPr>
          <a:xfrm>
            <a:off x="0" y="0"/>
            <a:ext cx="12192000"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descr="44+ Thousand Breaking News Headline Royalty-Free Images, Stock Photos &amp;  Pictures | Shutterstock">
            <a:extLst>
              <a:ext uri="{FF2B5EF4-FFF2-40B4-BE49-F238E27FC236}">
                <a16:creationId xmlns:a16="http://schemas.microsoft.com/office/drawing/2014/main" id="{CB8F83DF-21BA-7FDF-AF31-4A9A8C90C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77778" r="63710" b="1805"/>
          <a:stretch>
            <a:fillRect/>
          </a:stretch>
        </p:blipFill>
        <p:spPr bwMode="auto">
          <a:xfrm>
            <a:off x="354693" y="354225"/>
            <a:ext cx="2895600" cy="14002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B2DEC2-38BE-1E2F-DA52-F2E27EDE5B5B}"/>
              </a:ext>
            </a:extLst>
          </p:cNvPr>
          <p:cNvSpPr/>
          <p:nvPr/>
        </p:nvSpPr>
        <p:spPr>
          <a:xfrm>
            <a:off x="424544" y="697125"/>
            <a:ext cx="6789055"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9E1A2572-895D-C4E0-0AE6-B3DFB4224EB0}"/>
              </a:ext>
            </a:extLst>
          </p:cNvPr>
          <p:cNvSpPr txBox="1"/>
          <p:nvPr/>
        </p:nvSpPr>
        <p:spPr>
          <a:xfrm>
            <a:off x="354693" y="558109"/>
            <a:ext cx="6893374" cy="646331"/>
          </a:xfrm>
          <a:prstGeom prst="rect">
            <a:avLst/>
          </a:prstGeom>
          <a:noFill/>
        </p:spPr>
        <p:txBody>
          <a:bodyPr wrap="square" rtlCol="0">
            <a:spAutoFit/>
          </a:bodyPr>
          <a:lstStyle/>
          <a:p>
            <a:r>
              <a:rPr lang="en-US" sz="3500" b="1" i="1">
                <a:solidFill>
                  <a:srgbClr val="C00000"/>
                </a:solidFill>
                <a:effectLst/>
                <a:latin typeface="Aptos" panose="020B0004020202020204" pitchFamily="34" charset="0"/>
              </a:rPr>
              <a:t>Deep Learning (BERT) Results</a:t>
            </a:r>
            <a:endParaRPr lang="en-IL" sz="3500" dirty="0"/>
          </a:p>
        </p:txBody>
      </p:sp>
      <p:sp>
        <p:nvSpPr>
          <p:cNvPr id="6" name="Rectangle 5">
            <a:extLst>
              <a:ext uri="{FF2B5EF4-FFF2-40B4-BE49-F238E27FC236}">
                <a16:creationId xmlns:a16="http://schemas.microsoft.com/office/drawing/2014/main" id="{C65D71AD-4A41-95FF-A39A-0AD30B66F576}"/>
              </a:ext>
            </a:extLst>
          </p:cNvPr>
          <p:cNvSpPr/>
          <p:nvPr/>
        </p:nvSpPr>
        <p:spPr>
          <a:xfrm>
            <a:off x="424543" y="1065426"/>
            <a:ext cx="6789054" cy="3930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5012D3A1-4F15-2854-527C-274C45C5B87D}"/>
              </a:ext>
            </a:extLst>
          </p:cNvPr>
          <p:cNvSpPr/>
          <p:nvPr/>
        </p:nvSpPr>
        <p:spPr>
          <a:xfrm>
            <a:off x="770392" y="1607951"/>
            <a:ext cx="3683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6534A792-0441-0773-9FFC-F588D9A36401}"/>
              </a:ext>
            </a:extLst>
          </p:cNvPr>
          <p:cNvSpPr/>
          <p:nvPr/>
        </p:nvSpPr>
        <p:spPr>
          <a:xfrm>
            <a:off x="1364342" y="1561743"/>
            <a:ext cx="8899975" cy="198071"/>
          </a:xfrm>
          <a:prstGeom prst="rect">
            <a:avLst/>
          </a:prstGeom>
          <a:solidFill>
            <a:srgbClr val="B804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647486D2-A0A5-AF82-06D5-3C6D4E8805CC}"/>
              </a:ext>
            </a:extLst>
          </p:cNvPr>
          <p:cNvSpPr/>
          <p:nvPr/>
        </p:nvSpPr>
        <p:spPr>
          <a:xfrm>
            <a:off x="354693" y="1458440"/>
            <a:ext cx="5276850" cy="9060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608B998F-3E76-5DC1-3763-708AF632BCF8}"/>
              </a:ext>
            </a:extLst>
          </p:cNvPr>
          <p:cNvSpPr txBox="1"/>
          <p:nvPr/>
        </p:nvSpPr>
        <p:spPr>
          <a:xfrm>
            <a:off x="424543" y="2281806"/>
            <a:ext cx="429007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BERT trained on a subset due to computational constraints. </a:t>
            </a:r>
          </a:p>
          <a:p>
            <a:pPr marL="285750" indent="-285750">
              <a:buFont typeface="Arial" panose="020B0604020202020204" pitchFamily="34" charset="0"/>
              <a:buChar char="•"/>
            </a:pPr>
            <a:r>
              <a:rPr lang="en-US" dirty="0"/>
              <a:t>Achieved similarly high accuracy and ROC-AUC as classical models.</a:t>
            </a:r>
          </a:p>
        </p:txBody>
      </p:sp>
      <p:sp>
        <p:nvSpPr>
          <p:cNvPr id="11" name="TextBox 10">
            <a:extLst>
              <a:ext uri="{FF2B5EF4-FFF2-40B4-BE49-F238E27FC236}">
                <a16:creationId xmlns:a16="http://schemas.microsoft.com/office/drawing/2014/main" id="{40DD3F02-F2E4-0B7C-1EB9-E88237514871}"/>
              </a:ext>
            </a:extLst>
          </p:cNvPr>
          <p:cNvSpPr txBox="1"/>
          <p:nvPr/>
        </p:nvSpPr>
        <p:spPr>
          <a:xfrm>
            <a:off x="424543" y="3715619"/>
            <a:ext cx="3473042" cy="923330"/>
          </a:xfrm>
          <a:prstGeom prst="rect">
            <a:avLst/>
          </a:prstGeom>
          <a:noFill/>
        </p:spPr>
        <p:txBody>
          <a:bodyPr wrap="square" rtlCol="0">
            <a:spAutoFit/>
          </a:bodyPr>
          <a:lstStyle/>
          <a:p>
            <a:r>
              <a:rPr lang="en-US" u="sng" dirty="0"/>
              <a:t>BERT Explainability</a:t>
            </a:r>
            <a:r>
              <a:rPr lang="en-US" dirty="0"/>
              <a:t>: Used SHAP to visualize token importance for predictions (sample screenshot):</a:t>
            </a:r>
          </a:p>
        </p:txBody>
      </p:sp>
      <p:pic>
        <p:nvPicPr>
          <p:cNvPr id="13" name="Picture 12">
            <a:extLst>
              <a:ext uri="{FF2B5EF4-FFF2-40B4-BE49-F238E27FC236}">
                <a16:creationId xmlns:a16="http://schemas.microsoft.com/office/drawing/2014/main" id="{67EF4182-3E4A-E8FB-91E3-9D7AB4BFCF7B}"/>
              </a:ext>
            </a:extLst>
          </p:cNvPr>
          <p:cNvPicPr>
            <a:picLocks noChangeAspect="1"/>
          </p:cNvPicPr>
          <p:nvPr/>
        </p:nvPicPr>
        <p:blipFill>
          <a:blip r:embed="rId4"/>
          <a:stretch>
            <a:fillRect/>
          </a:stretch>
        </p:blipFill>
        <p:spPr>
          <a:xfrm>
            <a:off x="4386508" y="3715618"/>
            <a:ext cx="6889909" cy="2752294"/>
          </a:xfrm>
          <a:prstGeom prst="rect">
            <a:avLst/>
          </a:prstGeom>
        </p:spPr>
      </p:pic>
    </p:spTree>
    <p:extLst>
      <p:ext uri="{BB962C8B-B14F-4D97-AF65-F5344CB8AC3E}">
        <p14:creationId xmlns:p14="http://schemas.microsoft.com/office/powerpoint/2010/main" val="751940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o is most likely to fall for fake news?">
            <a:extLst>
              <a:ext uri="{FF2B5EF4-FFF2-40B4-BE49-F238E27FC236}">
                <a16:creationId xmlns:a16="http://schemas.microsoft.com/office/drawing/2014/main" id="{09698D8D-215D-C7B2-BECB-8F7FDEF27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B2168A-2DC2-3D4C-88D8-78500674A263}"/>
              </a:ext>
            </a:extLst>
          </p:cNvPr>
          <p:cNvSpPr txBox="1"/>
          <p:nvPr/>
        </p:nvSpPr>
        <p:spPr>
          <a:xfrm>
            <a:off x="146048" y="293172"/>
            <a:ext cx="5949952" cy="400110"/>
          </a:xfrm>
          <a:prstGeom prst="rect">
            <a:avLst/>
          </a:prstGeom>
          <a:noFill/>
        </p:spPr>
        <p:txBody>
          <a:bodyPr wrap="square" rtlCol="0">
            <a:spAutoFit/>
          </a:bodyPr>
          <a:lstStyle/>
          <a:p>
            <a:r>
              <a:rPr lang="en-US" sz="2000" b="1">
                <a:solidFill>
                  <a:schemeClr val="bg1"/>
                </a:solidFill>
                <a:latin typeface="Arial" panose="020B0604020202020204" pitchFamily="34" charset="0"/>
                <a:cs typeface="Arial" panose="020B0604020202020204" pitchFamily="34" charset="0"/>
              </a:rPr>
              <a:t>CONCLUSION, ASSUMPTIONS, &amp; LIMITATIONS</a:t>
            </a:r>
            <a:endParaRPr lang="en-IL" sz="2000" b="1"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A5F5AB7-CA78-DE49-25FE-5B297809AB89}"/>
              </a:ext>
            </a:extLst>
          </p:cNvPr>
          <p:cNvSpPr txBox="1"/>
          <p:nvPr/>
        </p:nvSpPr>
        <p:spPr>
          <a:xfrm>
            <a:off x="146048" y="902306"/>
            <a:ext cx="11407323" cy="1600438"/>
          </a:xfrm>
          <a:prstGeom prst="rect">
            <a:avLst/>
          </a:prstGeom>
          <a:noFill/>
        </p:spPr>
        <p:txBody>
          <a:bodyPr wrap="square" rtlCol="0">
            <a:spAutoFit/>
          </a:bodyPr>
          <a:lstStyle/>
          <a:p>
            <a:r>
              <a:rPr lang="en-US" sz="1400">
                <a:solidFill>
                  <a:schemeClr val="bg1"/>
                </a:solidFill>
                <a:latin typeface="Arial" panose="020B0604020202020204" pitchFamily="34" charset="0"/>
                <a:cs typeface="Arial" panose="020B0604020202020204" pitchFamily="34" charset="0"/>
              </a:rPr>
              <a:t>Automated models can reliably distinguish fake from real news, even on challenging datasets.</a:t>
            </a:r>
          </a:p>
          <a:p>
            <a:br>
              <a:rPr lang="en-US" sz="1400">
                <a:solidFill>
                  <a:schemeClr val="bg1"/>
                </a:solidFill>
                <a:latin typeface="Arial" panose="020B0604020202020204" pitchFamily="34" charset="0"/>
                <a:cs typeface="Arial" panose="020B0604020202020204" pitchFamily="34" charset="0"/>
              </a:rPr>
            </a:br>
            <a:r>
              <a:rPr lang="en-US" sz="1400">
                <a:solidFill>
                  <a:schemeClr val="bg1"/>
                </a:solidFill>
                <a:latin typeface="Arial" panose="020B0604020202020204" pitchFamily="34" charset="0"/>
                <a:cs typeface="Arial" panose="020B0604020202020204" pitchFamily="34" charset="0"/>
              </a:rPr>
              <a:t>Logistic Regression is simple and explainable, while BERT offers cutting-edge performance.</a:t>
            </a:r>
          </a:p>
          <a:p>
            <a:br>
              <a:rPr lang="en-US" sz="1400">
                <a:solidFill>
                  <a:schemeClr val="bg1"/>
                </a:solidFill>
                <a:latin typeface="Arial" panose="020B0604020202020204" pitchFamily="34" charset="0"/>
                <a:cs typeface="Arial" panose="020B0604020202020204" pitchFamily="34" charset="0"/>
              </a:rPr>
            </a:br>
            <a:r>
              <a:rPr lang="en-US" sz="1400">
                <a:solidFill>
                  <a:schemeClr val="bg1"/>
                </a:solidFill>
                <a:latin typeface="Arial" panose="020B0604020202020204" pitchFamily="34" charset="0"/>
                <a:cs typeface="Arial" panose="020B0604020202020204" pitchFamily="34" charset="0"/>
              </a:rPr>
              <a:t>Some limitations include possible dataset bias, the 512-token limit for BERT, and the fact that SHAP can be slow for deep models.</a:t>
            </a:r>
          </a:p>
          <a:p>
            <a:br>
              <a:rPr lang="en-US" sz="1400">
                <a:solidFill>
                  <a:schemeClr val="bg1"/>
                </a:solidFill>
                <a:latin typeface="Arial" panose="020B0604020202020204" pitchFamily="34" charset="0"/>
                <a:cs typeface="Arial" panose="020B0604020202020204" pitchFamily="34" charset="0"/>
              </a:rPr>
            </a:br>
            <a:r>
              <a:rPr lang="en-US" sz="1400">
                <a:solidFill>
                  <a:schemeClr val="bg1"/>
                </a:solidFill>
                <a:latin typeface="Arial" panose="020B0604020202020204" pitchFamily="34" charset="0"/>
                <a:cs typeface="Arial" panose="020B0604020202020204" pitchFamily="34" charset="0"/>
              </a:rPr>
              <a:t>Our approach assumes the data labels are accurate and that our preprocessing preserves the important features for classification.</a:t>
            </a:r>
            <a:endParaRPr lang="en-IL"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5078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TotalTime>
  <Words>1825</Words>
  <Application>Microsoft Office PowerPoint</Application>
  <PresentationFormat>Widescreen</PresentationFormat>
  <Paragraphs>115</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Century Gothic</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Aharon Rabson</dc:creator>
  <cp:lastModifiedBy>Aharon Rabson</cp:lastModifiedBy>
  <cp:revision>22</cp:revision>
  <dcterms:created xsi:type="dcterms:W3CDTF">2025-08-07T16:30:58Z</dcterms:created>
  <dcterms:modified xsi:type="dcterms:W3CDTF">2025-08-10T18:04:10Z</dcterms:modified>
</cp:coreProperties>
</file>